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Override1.xml" ContentType="application/vnd.openxmlformats-officedocument.themeOverride+xml"/>
  <Override PartName="/ppt/tags/tag6.xml" ContentType="application/vnd.openxmlformats-officedocument.presentationml.tags+xml"/>
  <Override PartName="/ppt/tags/tag7.xml" ContentType="application/vnd.openxmlformats-officedocument.presentationml.tags+xml"/>
  <Override PartName="/ppt/theme/themeOverride2.xml" ContentType="application/vnd.openxmlformats-officedocument.themeOverride+xml"/>
  <Override PartName="/ppt/tags/tag8.xml" ContentType="application/vnd.openxmlformats-officedocument.presentationml.tags+xml"/>
  <Override PartName="/ppt/theme/themeOverride3.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Override4.xml" ContentType="application/vnd.openxmlformats-officedocument.themeOverride+xml"/>
  <Override PartName="/ppt/tags/tag14.xml" ContentType="application/vnd.openxmlformats-officedocument.presentationml.tags+xml"/>
  <Override PartName="/ppt/theme/themeOverride5.xml" ContentType="application/vnd.openxmlformats-officedocument.themeOverride+xml"/>
  <Override PartName="/ppt/tags/tag15.xml" ContentType="application/vnd.openxmlformats-officedocument.presentationml.tags+xml"/>
  <Override PartName="/ppt/theme/themeOverride6.xml" ContentType="application/vnd.openxmlformats-officedocument.themeOverride+xml"/>
  <Override PartName="/ppt/tags/tag16.xml" ContentType="application/vnd.openxmlformats-officedocument.presentationml.tags+xml"/>
  <Override PartName="/ppt/theme/themeOverride7.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Override8.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heme/themeOverride9.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Override10.xml" ContentType="application/vnd.openxmlformats-officedocument.themeOverride+xml"/>
  <Override PartName="/ppt/tags/tag26.xml" ContentType="application/vnd.openxmlformats-officedocument.presentationml.tags+xml"/>
  <Override PartName="/ppt/theme/themeOverride11.xml" ContentType="application/vnd.openxmlformats-officedocument.themeOverride+xml"/>
  <Override PartName="/ppt/tags/tag27.xml" ContentType="application/vnd.openxmlformats-officedocument.presentationml.tags+xml"/>
  <Override PartName="/ppt/theme/themeOverride12.xml" ContentType="application/vnd.openxmlformats-officedocument.themeOverride+xml"/>
  <Override PartName="/ppt/tags/tag28.xml" ContentType="application/vnd.openxmlformats-officedocument.presentationml.tags+xml"/>
  <Override PartName="/ppt/theme/themeOverride13.xml" ContentType="application/vnd.openxmlformats-officedocument.themeOverride+xml"/>
  <Override PartName="/ppt/tags/tag29.xml" ContentType="application/vnd.openxmlformats-officedocument.presentationml.tags+xml"/>
  <Override PartName="/ppt/theme/themeOverride14.xml" ContentType="application/vnd.openxmlformats-officedocument.themeOverr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heme/themeOverride15.xml" ContentType="application/vnd.openxmlformats-officedocument.themeOverr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heme/themeOverride16.xml" ContentType="application/vnd.openxmlformats-officedocument.themeOverride+xml"/>
  <Override PartName="/ppt/tags/tag36.xml" ContentType="application/vnd.openxmlformats-officedocument.presentationml.tags+xml"/>
  <Override PartName="/ppt/theme/themeOverride17.xml" ContentType="application/vnd.openxmlformats-officedocument.themeOverr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5"/>
  </p:notesMasterIdLst>
  <p:handoutMasterIdLst>
    <p:handoutMasterId r:id="rId16"/>
  </p:handoutMasterIdLst>
  <p:sldIdLst>
    <p:sldId id="257" r:id="rId2"/>
    <p:sldId id="258" r:id="rId3"/>
    <p:sldId id="263" r:id="rId4"/>
    <p:sldId id="267" r:id="rId5"/>
    <p:sldId id="264" r:id="rId6"/>
    <p:sldId id="265" r:id="rId7"/>
    <p:sldId id="266" r:id="rId8"/>
    <p:sldId id="270" r:id="rId9"/>
    <p:sldId id="268" r:id="rId10"/>
    <p:sldId id="271" r:id="rId11"/>
    <p:sldId id="259" r:id="rId12"/>
    <p:sldId id="261" r:id="rId13"/>
    <p:sldId id="262" r:id="rId14"/>
  </p:sldIdLst>
  <p:sldSz cx="12192000" cy="6858000"/>
  <p:notesSz cx="6858000" cy="9144000"/>
  <p:embeddedFontLst>
    <p:embeddedFont>
      <p:font typeface="SwissReSans" panose="020B0604020202020204" pitchFamily="34" charset="0"/>
      <p:regular r:id="rId17"/>
      <p:bold r:id="rId18"/>
      <p:italic r:id="rId19"/>
      <p:boldItalic r:id="rId20"/>
    </p:embeddedFont>
    <p:embeddedFont>
      <p:font typeface="SwissReSans Light" panose="020B0504020202020204" pitchFamily="34" charset="0"/>
      <p:regular r:id="rId21"/>
      <p:bold r:id="rId22"/>
      <p:italic r:id="rId23"/>
      <p:boldItalic r:id="rId24"/>
    </p:embeddedFont>
    <p:embeddedFont>
      <p:font typeface="TH SarabunPSK" panose="020B0604020202020204" charset="0"/>
      <p:regular r:id="rId25"/>
      <p:bold r:id="rId26"/>
      <p:italic r:id="rId27"/>
      <p:boldItalic r:id="rId28"/>
    </p:embeddedFont>
  </p:embeddedFontLst>
  <p:custDataLst>
    <p:tags r:id="rId2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F870FC3-41F4-4639-9F92-194A608F593C}">
  <a:tblStyle styleId="{4F870FC3-41F4-4639-9F92-194A608F593C}" styleName="Swiss Re - Table 1">
    <a:wholeTbl>
      <a:tcTxStyle>
        <a:fontRef idx="minor">
          <a:scrgbClr r="40" g="62" b="54"/>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band2H>
      <a:tcStyle>
        <a:tcBdr/>
        <a:fill>
          <a:solidFill>
            <a:schemeClr val="accent1">
              <a:tint val="36000"/>
            </a:schemeClr>
          </a:solidFill>
        </a:fill>
      </a:tcStyle>
    </a:band2H>
    <a:band1V>
      <a:tcStyle>
        <a:tcBdr/>
        <a:fill>
          <a:solidFill>
            <a:schemeClr val="accent1">
              <a:tint val="36000"/>
            </a:schemeClr>
          </a:solidFill>
        </a:fill>
      </a:tcStyle>
    </a:band1V>
    <a:firstRow>
      <a:tcTxStyle b="on">
        <a:fontRef idx="minor">
          <a:scrgbClr r="255" g="255" b="255"/>
        </a:fontRef>
        <a:schemeClr val="lt1"/>
      </a:tcTxStyle>
      <a:tcStyle>
        <a:tcBdr/>
        <a:fill>
          <a:solidFill>
            <a:schemeClr val="accent1"/>
          </a:solidFill>
        </a:fill>
      </a:tcStyle>
    </a:firstRow>
  </a:tblStyle>
  <a:tblStyle styleId="{7E6E6707-7832-46BE-A3A0-E36881F78559}" styleName="Swiss Re - Table 2">
    <a:wholeTbl>
      <a:tcTxStyle>
        <a:fontRef idx="minor">
          <a:scrgbClr r="40" g="62" b="54"/>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band2H>
      <a:tcStyle>
        <a:tcBdr/>
        <a:fill>
          <a:solidFill>
            <a:schemeClr val="accent5">
              <a:tint val="36000"/>
            </a:schemeClr>
          </a:solidFill>
        </a:fill>
      </a:tcStyle>
    </a:band2H>
    <a:band1V>
      <a:tcStyle>
        <a:tcBdr/>
        <a:fill>
          <a:solidFill>
            <a:schemeClr val="accent5">
              <a:tint val="36000"/>
            </a:schemeClr>
          </a:solidFill>
        </a:fill>
      </a:tcStyle>
    </a:band1V>
    <a:firstRow>
      <a:tcTxStyle b="on">
        <a:fontRef idx="minor">
          <a:scrgbClr r="255" g="255" b="255"/>
        </a:fontRef>
        <a:schemeClr val="lt1"/>
      </a:tcTxStyle>
      <a:tcStyle>
        <a:tcBdr/>
        <a:fill>
          <a:solidFill>
            <a:schemeClr val="accent5"/>
          </a:solidFill>
        </a:fill>
      </a:tcStyle>
    </a:firstRow>
  </a:tblStyle>
  <a:tblStyle styleId="{BBE75E58-984F-4F72-8EDD-5C9A88DD35F0}" styleName="Swiss Re - Table 3">
    <a:wholeTbl>
      <a:tcTxStyle>
        <a:fontRef idx="minor">
          <a:scrgbClr r="40" g="62" b="54"/>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band2H>
      <a:tcStyle>
        <a:tcBdr/>
        <a:fill>
          <a:solidFill>
            <a:schemeClr val="accent3">
              <a:tint val="36000"/>
            </a:schemeClr>
          </a:solidFill>
        </a:fill>
      </a:tcStyle>
    </a:band2H>
    <a:band1V>
      <a:tcStyle>
        <a:tcBdr/>
        <a:fill>
          <a:solidFill>
            <a:schemeClr val="accent3">
              <a:tint val="36000"/>
            </a:schemeClr>
          </a:solidFill>
        </a:fill>
      </a:tcStyle>
    </a:band1V>
    <a:firstRow>
      <a:tcTxStyle b="on">
        <a:fontRef idx="minor">
          <a:scrgbClr r="255" g="255" b="255"/>
        </a:fontRef>
        <a:schemeClr val="lt1"/>
      </a:tcTxStyle>
      <a:tcStyle>
        <a:tcBdr/>
        <a:fill>
          <a:solidFill>
            <a:schemeClr val="accent3"/>
          </a:solidFill>
        </a:fill>
      </a:tcStyle>
    </a:firstRow>
  </a:tblStyle>
  <a:tblStyle styleId="{F0DF0198-80C8-49AA-8D90-CB580F7814A3}" styleName="Swiss Re - Table 4">
    <a:wholeTbl>
      <a:tcTxStyle>
        <a:fontRef idx="minor">
          <a:scrgbClr r="40" g="62" b="54"/>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noFill/>
        </a:fill>
      </a:tcStyle>
    </a:wholeTbl>
  </a:tblStyle>
  <a:tblStyle styleId="{B879B2AA-A785-4C12-A31E-098CB692474E}" styleName="Swiss Re - Table 5">
    <a:wholeTbl>
      <a:tcTxStyle>
        <a:fontRef idx="minor">
          <a:scrgbClr r="40" g="62" b="54"/>
        </a:fontRef>
        <a:schemeClr val="tx1"/>
      </a:tcTxStyle>
      <a:tcStyle>
        <a:tcBdr>
          <a:left>
            <a:ln w="12700" cmpd="sng">
              <a:solidFill>
                <a:schemeClr val="accent1"/>
              </a:solidFill>
            </a:ln>
          </a:left>
          <a:right>
            <a:ln w="12700" cmpd="sng">
              <a:solidFill>
                <a:schemeClr val="accent1"/>
              </a:solidFill>
            </a:ln>
          </a:right>
          <a:top>
            <a:ln>
              <a:noFill/>
            </a:ln>
          </a:top>
          <a:bottom>
            <a:ln>
              <a:noFill/>
            </a:ln>
          </a:bottom>
          <a:insideH>
            <a:ln>
              <a:noFill/>
            </a:ln>
          </a:insideH>
          <a:insideV>
            <a:ln w="12700" cmpd="sng">
              <a:solidFill>
                <a:schemeClr val="accent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howGuides="1">
      <p:cViewPr varScale="1">
        <p:scale>
          <a:sx n="86" d="100"/>
          <a:sy n="86" d="100"/>
        </p:scale>
        <p:origin x="1790" y="58"/>
      </p:cViewPr>
      <p:guideLst/>
    </p:cSldViewPr>
  </p:slideViewPr>
  <p:notesTextViewPr>
    <p:cViewPr>
      <p:scale>
        <a:sx n="100" d="100"/>
        <a:sy n="100" d="100"/>
      </p:scale>
      <p:origin x="0" y="0"/>
    </p:cViewPr>
  </p:notesTextViewPr>
  <p:notesViewPr>
    <p:cSldViewPr showGuides="1">
      <p:cViewPr varScale="1">
        <p:scale>
          <a:sx n="98" d="100"/>
          <a:sy n="98" d="100"/>
        </p:scale>
        <p:origin x="-277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latin typeface="SwissReSan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B7C786-A259-4FDD-A4C0-BD83D19C2427}" type="datetimeFigureOut">
              <a:rPr lang="en-GB" smtClean="0">
                <a:latin typeface="SwissReSans" pitchFamily="34" charset="0"/>
              </a:rPr>
              <a:pPr/>
              <a:t>14/05/2019</a:t>
            </a:fld>
            <a:endParaRPr lang="en-GB" dirty="0">
              <a:latin typeface="SwissReSans"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latin typeface="SwissReSans"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FADD15C-2E90-415F-B376-5831ACCDAAD0}" type="slidenum">
              <a:rPr lang="en-GB" smtClean="0">
                <a:latin typeface="SwissReSans" pitchFamily="34" charset="0"/>
              </a:rPr>
              <a:pPr/>
              <a:t>‹#›</a:t>
            </a:fld>
            <a:endParaRPr lang="en-GB" dirty="0">
              <a:latin typeface="SwissReSans" pitchFamily="34" charset="0"/>
            </a:endParaRPr>
          </a:p>
        </p:txBody>
      </p:sp>
    </p:spTree>
    <p:extLst>
      <p:ext uri="{BB962C8B-B14F-4D97-AF65-F5344CB8AC3E}">
        <p14:creationId xmlns:p14="http://schemas.microsoft.com/office/powerpoint/2010/main" val="283796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wissReSans" pitchFamily="34" charset="0"/>
              </a:defRPr>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wissReSans" pitchFamily="34" charset="0"/>
              </a:defRPr>
            </a:lvl1pPr>
          </a:lstStyle>
          <a:p>
            <a:fld id="{3A1CEC75-F9BB-42F0-8E1C-193797F4D4D6}" type="datetimeFigureOut">
              <a:rPr lang="de-DE" smtClean="0"/>
              <a:pPr/>
              <a:t>14.05.2019</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SwissReSans"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SwissReSans" pitchFamily="34" charset="0"/>
              </a:defRPr>
            </a:lvl1pPr>
          </a:lstStyle>
          <a:p>
            <a:fld id="{CF8ED666-4372-485F-9851-ED435EF4ACCF}" type="slidenum">
              <a:rPr lang="en-GB" smtClean="0"/>
              <a:pPr/>
              <a:t>‹#›</a:t>
            </a:fld>
            <a:endParaRPr lang="en-GB" dirty="0"/>
          </a:p>
        </p:txBody>
      </p:sp>
    </p:spTree>
    <p:extLst>
      <p:ext uri="{BB962C8B-B14F-4D97-AF65-F5344CB8AC3E}">
        <p14:creationId xmlns:p14="http://schemas.microsoft.com/office/powerpoint/2010/main" val="3379760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wissReSans" pitchFamily="34" charset="0"/>
        <a:ea typeface="+mn-ea"/>
        <a:cs typeface="+mn-cs"/>
      </a:defRPr>
    </a:lvl1pPr>
    <a:lvl2pPr marL="349250" indent="0" algn="l" defTabSz="914400" rtl="0" eaLnBrk="1" latinLnBrk="0" hangingPunct="1">
      <a:defRPr sz="1200" kern="1200">
        <a:solidFill>
          <a:schemeClr val="tx1"/>
        </a:solidFill>
        <a:latin typeface="SwissReSans" pitchFamily="34" charset="0"/>
        <a:ea typeface="+mn-ea"/>
        <a:cs typeface="+mn-cs"/>
      </a:defRPr>
    </a:lvl2pPr>
    <a:lvl3pPr marL="717550" indent="0" algn="l" defTabSz="914400" rtl="0" eaLnBrk="1" latinLnBrk="0" hangingPunct="1">
      <a:defRPr sz="1200" kern="1200">
        <a:solidFill>
          <a:schemeClr val="tx1"/>
        </a:solidFill>
        <a:latin typeface="SwissReSans" pitchFamily="34" charset="0"/>
        <a:ea typeface="+mn-ea"/>
        <a:cs typeface="+mn-cs"/>
      </a:defRPr>
    </a:lvl3pPr>
    <a:lvl4pPr marL="1066800" indent="0" algn="l" defTabSz="914400" rtl="0" eaLnBrk="1" latinLnBrk="0" hangingPunct="1">
      <a:defRPr sz="1200" kern="1200">
        <a:solidFill>
          <a:schemeClr val="tx1"/>
        </a:solidFill>
        <a:latin typeface="SwissReSans" pitchFamily="34" charset="0"/>
        <a:ea typeface="+mn-ea"/>
        <a:cs typeface="+mn-cs"/>
      </a:defRPr>
    </a:lvl4pPr>
    <a:lvl5pPr marL="1435100" indent="0" algn="l" defTabSz="914400" rtl="0" eaLnBrk="1" latinLnBrk="0" hangingPunct="1">
      <a:defRPr sz="1200" kern="1200">
        <a:solidFill>
          <a:schemeClr val="tx1"/>
        </a:solidFill>
        <a:latin typeface="SwissReSans"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8ED666-4372-485F-9851-ED435EF4ACCF}" type="slidenum">
              <a:rPr lang="en-GB" smtClean="0"/>
              <a:pPr/>
              <a:t>6</a:t>
            </a:fld>
            <a:endParaRPr lang="en-GB" dirty="0"/>
          </a:p>
        </p:txBody>
      </p:sp>
    </p:spTree>
    <p:extLst>
      <p:ext uri="{BB962C8B-B14F-4D97-AF65-F5344CB8AC3E}">
        <p14:creationId xmlns:p14="http://schemas.microsoft.com/office/powerpoint/2010/main" val="272293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8ED666-4372-485F-9851-ED435EF4ACCF}" type="slidenum">
              <a:rPr lang="en-GB" smtClean="0"/>
              <a:pPr/>
              <a:t>10</a:t>
            </a:fld>
            <a:endParaRPr lang="en-GB" dirty="0"/>
          </a:p>
        </p:txBody>
      </p:sp>
    </p:spTree>
    <p:extLst>
      <p:ext uri="{BB962C8B-B14F-4D97-AF65-F5344CB8AC3E}">
        <p14:creationId xmlns:p14="http://schemas.microsoft.com/office/powerpoint/2010/main" val="11373565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themeOverride" Target="../theme/themeOverride10.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hemeOverride" Target="../theme/themeOverride1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hemeOverride" Target="../theme/themeOverride12.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hemeOverride" Target="../theme/themeOverride13.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hemeOverride" Target="../theme/themeOverride14.xml"/><Relationship Id="rId6" Type="http://schemas.openxmlformats.org/officeDocument/2006/relationships/image" Target="../media/image4.png"/><Relationship Id="rId5" Type="http://schemas.openxmlformats.org/officeDocument/2006/relationships/slideMaster" Target="../slideMasters/slideMaster1.xml"/><Relationship Id="rId4" Type="http://schemas.openxmlformats.org/officeDocument/2006/relationships/tags" Target="../tags/tag3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hemeOverride" Target="../theme/themeOverride15.xml"/><Relationship Id="rId6" Type="http://schemas.openxmlformats.org/officeDocument/2006/relationships/image" Target="../media/image4.png"/><Relationship Id="rId5" Type="http://schemas.openxmlformats.org/officeDocument/2006/relationships/slideMaster" Target="../slideMasters/slideMaster1.xml"/><Relationship Id="rId4" Type="http://schemas.openxmlformats.org/officeDocument/2006/relationships/tags" Target="../tags/tag35.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hemeOverride" Target="../theme/themeOverride16.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38.xml"/><Relationship Id="rId7"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hemeOverride" Target="../theme/themeOverride17.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9"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10.xml"/><Relationship Id="rId7"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hemeOverride" Target="../theme/themeOverride3.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hemeOverride" Target="../theme/themeOverride4.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themeOverride" Target="../theme/themeOverride5.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themeOverride" Target="../theme/themeOverride6.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hemeOverride" Target="../theme/themeOverride7.xml"/><Relationship Id="rId6" Type="http://schemas.openxmlformats.org/officeDocument/2006/relationships/image" Target="../media/image4.png"/><Relationship Id="rId5" Type="http://schemas.openxmlformats.org/officeDocument/2006/relationships/slideMaster" Target="../slideMasters/slideMaster1.xml"/><Relationship Id="rId4" Type="http://schemas.openxmlformats.org/officeDocument/2006/relationships/tags" Target="../tags/tag19.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hemeOverride" Target="../theme/themeOverride8.xml"/><Relationship Id="rId5" Type="http://schemas.openxmlformats.org/officeDocument/2006/relationships/image" Target="../media/image4.png"/><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1.png"/><Relationship Id="rId2" Type="http://schemas.openxmlformats.org/officeDocument/2006/relationships/tags" Target="../tags/tag22.xml"/><Relationship Id="rId1" Type="http://schemas.openxmlformats.org/officeDocument/2006/relationships/themeOverride" Target="../theme/themeOverride9.xml"/><Relationship Id="rId6" Type="http://schemas.openxmlformats.org/officeDocument/2006/relationships/slideMaster" Target="../slideMasters/slideMaster1.xml"/><Relationship Id="rId5" Type="http://schemas.openxmlformats.org/officeDocument/2006/relationships/tags" Target="../tags/tag25.xml"/><Relationship Id="rId4" Type="http://schemas.openxmlformats.org/officeDocument/2006/relationships/tags" Target="../tags/tag2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reserve="1" userDrawn="1">
  <p:cSld name="Title Slide">
    <p:bg bwMode="gray">
      <p:bgPr>
        <a:solidFill>
          <a:srgbClr val="D1DCD6"/>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bwMode="gray">
          <a:xfrm>
            <a:off x="0" y="0"/>
            <a:ext cx="12192000" cy="6858000"/>
          </a:xfrm>
        </p:spPr>
        <p:txBody>
          <a:bodyPr tIns="576000" anchor="ctr"/>
          <a:lstStyle>
            <a:lvl1pPr algn="ctr">
              <a:buFontTx/>
              <a:buNone/>
              <a:defRPr sz="1200">
                <a:solidFill>
                  <a:srgbClr val="A8BAB2"/>
                </a:solidFill>
                <a:latin typeface="SwissReSans" pitchFamily="34" charset="0"/>
              </a:defRPr>
            </a:lvl1pPr>
          </a:lstStyle>
          <a:p>
            <a:r>
              <a:rPr lang="en-GB"/>
              <a:t>Click icon to add picture</a:t>
            </a:r>
            <a:endParaRPr lang="en-GB" dirty="0"/>
          </a:p>
        </p:txBody>
      </p:sp>
      <p:sp>
        <p:nvSpPr>
          <p:cNvPr id="2" name="Title 1"/>
          <p:cNvSpPr>
            <a:spLocks noGrp="1"/>
          </p:cNvSpPr>
          <p:nvPr>
            <p:ph type="ctrTitle"/>
          </p:nvPr>
        </p:nvSpPr>
        <p:spPr bwMode="white">
          <a:xfrm>
            <a:off x="695325" y="1628776"/>
            <a:ext cx="9913177" cy="1296168"/>
          </a:xfrm>
        </p:spPr>
        <p:txBody>
          <a:bodyPr>
            <a:noAutofit/>
          </a:bodyPr>
          <a:lstStyle>
            <a:lvl1pPr algn="l">
              <a:lnSpc>
                <a:spcPct val="80000"/>
              </a:lnSpc>
              <a:defRPr sz="4800">
                <a:solidFill>
                  <a:srgbClr val="FFFFFF"/>
                </a:solidFill>
                <a:latin typeface="SwissReSans Light" pitchFamily="34" charset="0"/>
              </a:defRPr>
            </a:lvl1pPr>
          </a:lstStyle>
          <a:p>
            <a:r>
              <a:rPr lang="en-GB"/>
              <a:t>Click to edit Master title style</a:t>
            </a:r>
            <a:endParaRPr lang="en-GB" dirty="0"/>
          </a:p>
        </p:txBody>
      </p:sp>
      <p:sp>
        <p:nvSpPr>
          <p:cNvPr id="3" name="Subtitle 2"/>
          <p:cNvSpPr>
            <a:spLocks noGrp="1"/>
          </p:cNvSpPr>
          <p:nvPr>
            <p:ph type="subTitle" idx="1"/>
          </p:nvPr>
        </p:nvSpPr>
        <p:spPr bwMode="white">
          <a:xfrm>
            <a:off x="695325" y="2996952"/>
            <a:ext cx="9913177" cy="288032"/>
          </a:xfrm>
        </p:spPr>
        <p:txBody>
          <a:bodyPr/>
          <a:lstStyle>
            <a:lvl1pPr marL="0" indent="0" algn="l">
              <a:lnSpc>
                <a:spcPct val="100000"/>
              </a:lnSpc>
              <a:spcBef>
                <a:spcPts val="0"/>
              </a:spcBef>
              <a:buNone/>
              <a:defRPr>
                <a:solidFill>
                  <a:srgbClr val="FFFFFF"/>
                </a:solidFill>
                <a:latin typeface="SwissRe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GB" dirty="0"/>
          </a:p>
        </p:txBody>
      </p:sp>
      <p:sp>
        <p:nvSpPr>
          <p:cNvPr id="11" name="Classification"/>
          <p:cNvSpPr txBox="1">
            <a:spLocks noChangeArrowheads="1"/>
          </p:cNvSpPr>
          <p:nvPr userDrawn="1">
            <p:custDataLst>
              <p:tags r:id="rId2"/>
            </p:custDataLst>
          </p:nvPr>
        </p:nvSpPr>
        <p:spPr bwMode="black">
          <a:xfrm>
            <a:off x="4012517" y="260350"/>
            <a:ext cx="7679599" cy="139700"/>
          </a:xfrm>
          <a:prstGeom prst="rect">
            <a:avLst/>
          </a:prstGeom>
          <a:noFill/>
          <a:ln w="9525" algn="ctr">
            <a:noFill/>
            <a:miter lim="800000"/>
            <a:headEnd/>
            <a:tailEnd/>
          </a:ln>
          <a:effectLst/>
        </p:spPr>
        <p:txBody>
          <a:bodyPr wrap="none" lIns="0" tIns="0" rIns="0" bIns="0"/>
          <a:lstStyle/>
          <a:p>
            <a:pPr algn="r">
              <a:buClrTx/>
              <a:buSzTx/>
              <a:buFontTx/>
              <a:buNone/>
            </a:pPr>
            <a:endParaRPr lang="en-GB" sz="900" dirty="0">
              <a:solidFill>
                <a:srgbClr val="283E36"/>
              </a:solidFill>
              <a:latin typeface="SwissReSans" pitchFamily="34" charset="0"/>
            </a:endParaRPr>
          </a:p>
        </p:txBody>
      </p:sp>
      <p:pic>
        <p:nvPicPr>
          <p:cNvPr id="5" name="Picture 4">
            <a:extLst>
              <a:ext uri="{FF2B5EF4-FFF2-40B4-BE49-F238E27FC236}">
                <a16:creationId xmlns:a16="http://schemas.microsoft.com/office/drawing/2014/main" xmlns="" id="{DA259EA2-E3AE-4A70-B870-03DC5B3FF635}"/>
              </a:ext>
            </a:extLst>
          </p:cNvPr>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bwMode="gray">
          <a:xfrm>
            <a:off x="263426" y="301052"/>
            <a:ext cx="1379177" cy="324512"/>
          </a:xfrm>
          <a:prstGeom prst="rect">
            <a:avLst/>
          </a:prstGeom>
        </p:spPr>
      </p:pic>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and Image" preserve="1" userDrawn="1">
  <p:cSld name="Text and Image">
    <p:spTree>
      <p:nvGrpSpPr>
        <p:cNvPr id="1" name=""/>
        <p:cNvGrpSpPr/>
        <p:nvPr/>
      </p:nvGrpSpPr>
      <p:grpSpPr>
        <a:xfrm>
          <a:off x="0" y="0"/>
          <a:ext cx="0" cy="0"/>
          <a:chOff x="0" y="0"/>
          <a:chExt cx="0" cy="0"/>
        </a:xfrm>
      </p:grpSpPr>
      <p:sp>
        <p:nvSpPr>
          <p:cNvPr id="12" name="Picture Placeholder 7"/>
          <p:cNvSpPr>
            <a:spLocks noGrp="1"/>
          </p:cNvSpPr>
          <p:nvPr>
            <p:ph type="pic" sz="quarter" idx="13" hasCustomPrompt="1"/>
          </p:nvPr>
        </p:nvSpPr>
        <p:spPr bwMode="gray">
          <a:xfrm>
            <a:off x="0" y="0"/>
            <a:ext cx="12192000" cy="6858000"/>
          </a:xfrm>
        </p:spPr>
        <p:txBody>
          <a:bodyPr lIns="0" tIns="720000" anchor="ctr"/>
          <a:lstStyle>
            <a:lvl1pPr marL="0" indent="0" algn="ctr">
              <a:buFontTx/>
              <a:buNone/>
              <a:defRPr sz="1200">
                <a:solidFill>
                  <a:srgbClr val="A8BAB2"/>
                </a:solidFill>
                <a:latin typeface="SwissReSans" pitchFamily="34" charset="0"/>
              </a:defRPr>
            </a:lvl1pPr>
          </a:lstStyle>
          <a:p>
            <a:r>
              <a:rPr lang="en-GB" noProof="1"/>
              <a:t>Select an image </a:t>
            </a:r>
            <a:br>
              <a:rPr lang="en-GB" noProof="1"/>
            </a:br>
            <a:r>
              <a:rPr lang="en-GB" noProof="1"/>
              <a:t>from the Brandic menu</a:t>
            </a:r>
          </a:p>
        </p:txBody>
      </p:sp>
      <p:sp>
        <p:nvSpPr>
          <p:cNvPr id="3" name="Content Placeholder 2"/>
          <p:cNvSpPr>
            <a:spLocks noGrp="1"/>
          </p:cNvSpPr>
          <p:nvPr>
            <p:ph sz="half" idx="1"/>
          </p:nvPr>
        </p:nvSpPr>
        <p:spPr bwMode="black">
          <a:xfrm>
            <a:off x="695325" y="1628774"/>
            <a:ext cx="4920624" cy="4392614"/>
          </a:xfrm>
        </p:spPr>
        <p:txBody>
          <a:bodyPr/>
          <a:lstStyle>
            <a:lvl1pPr>
              <a:defRPr sz="1800">
                <a:latin typeface="SwissReSans" pitchFamily="34" charset="0"/>
              </a:defRPr>
            </a:lvl1pPr>
            <a:lvl2pPr>
              <a:defRPr sz="1600">
                <a:latin typeface="SwissReSans" pitchFamily="34" charset="0"/>
              </a:defRPr>
            </a:lvl2pPr>
            <a:lvl3pPr>
              <a:defRPr sz="1600">
                <a:latin typeface="SwissReSans" pitchFamily="34" charset="0"/>
              </a:defRPr>
            </a:lvl3pPr>
            <a:lvl4pPr>
              <a:defRPr sz="1600">
                <a:latin typeface="SwissReSans" pitchFamily="34" charset="0"/>
              </a:defRPr>
            </a:lvl4pPr>
            <a:lvl5pPr>
              <a:defRPr sz="1600">
                <a:latin typeface="SwissReSans" pitchFamily="34" charset="0"/>
              </a:defRPr>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7"/>
          <p:cNvSpPr>
            <a:spLocks noGrp="1"/>
          </p:cNvSpPr>
          <p:nvPr>
            <p:ph type="title"/>
          </p:nvPr>
        </p:nvSpPr>
        <p:spPr>
          <a:xfrm>
            <a:off x="695325" y="692151"/>
            <a:ext cx="4920621" cy="692647"/>
          </a:xfrm>
        </p:spPr>
        <p:txBody>
          <a:body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Tree>
    <p:extLst>
      <p:ext uri="{BB962C8B-B14F-4D97-AF65-F5344CB8AC3E}">
        <p14:creationId xmlns:p14="http://schemas.microsoft.com/office/powerpoint/2010/main" val="341502158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tatement and Image" preserve="1" userDrawn="1">
  <p:cSld name="Statement and Image">
    <p:spTree>
      <p:nvGrpSpPr>
        <p:cNvPr id="1" name=""/>
        <p:cNvGrpSpPr/>
        <p:nvPr/>
      </p:nvGrpSpPr>
      <p:grpSpPr>
        <a:xfrm>
          <a:off x="0" y="0"/>
          <a:ext cx="0" cy="0"/>
          <a:chOff x="0" y="0"/>
          <a:chExt cx="0" cy="0"/>
        </a:xfrm>
      </p:grpSpPr>
      <p:sp>
        <p:nvSpPr>
          <p:cNvPr id="12" name="Picture Placeholder 7"/>
          <p:cNvSpPr>
            <a:spLocks noGrp="1"/>
          </p:cNvSpPr>
          <p:nvPr>
            <p:ph type="pic" sz="quarter" idx="13" hasCustomPrompt="1"/>
          </p:nvPr>
        </p:nvSpPr>
        <p:spPr bwMode="gray">
          <a:xfrm>
            <a:off x="0" y="0"/>
            <a:ext cx="12192000" cy="6858000"/>
          </a:xfrm>
        </p:spPr>
        <p:txBody>
          <a:bodyPr lIns="4752000" anchor="ctr"/>
          <a:lstStyle>
            <a:lvl1pPr>
              <a:buFontTx/>
              <a:buNone/>
              <a:defRPr sz="1200">
                <a:solidFill>
                  <a:srgbClr val="A8BAB2"/>
                </a:solidFill>
                <a:latin typeface="SwissReSans" pitchFamily="34" charset="0"/>
              </a:defRPr>
            </a:lvl1pPr>
          </a:lstStyle>
          <a:p>
            <a:r>
              <a:rPr lang="en-GB" noProof="1"/>
              <a:t>Select an image from the Brandic menu</a:t>
            </a:r>
          </a:p>
        </p:txBody>
      </p:sp>
      <p:sp>
        <p:nvSpPr>
          <p:cNvPr id="8" name="Title 7"/>
          <p:cNvSpPr>
            <a:spLocks noGrp="1"/>
          </p:cNvSpPr>
          <p:nvPr>
            <p:ph type="title"/>
          </p:nvPr>
        </p:nvSpPr>
        <p:spPr>
          <a:xfrm>
            <a:off x="695325" y="1628773"/>
            <a:ext cx="4920623" cy="4392614"/>
          </a:xfrm>
        </p:spPr>
        <p:txBody>
          <a:body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Tree>
    <p:extLst>
      <p:ext uri="{BB962C8B-B14F-4D97-AF65-F5344CB8AC3E}">
        <p14:creationId xmlns:p14="http://schemas.microsoft.com/office/powerpoint/2010/main" val="112313842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ircular Messaging Device (large)" preserve="1" userDrawn="1">
  <p:cSld name="Circular Messaging Device (large)">
    <p:spTree>
      <p:nvGrpSpPr>
        <p:cNvPr id="1" name=""/>
        <p:cNvGrpSpPr/>
        <p:nvPr/>
      </p:nvGrpSpPr>
      <p:grpSpPr>
        <a:xfrm>
          <a:off x="0" y="0"/>
          <a:ext cx="0" cy="0"/>
          <a:chOff x="0" y="0"/>
          <a:chExt cx="0" cy="0"/>
        </a:xfrm>
      </p:grpSpPr>
      <p:sp>
        <p:nvSpPr>
          <p:cNvPr id="3" name="Content Placeholder 2"/>
          <p:cNvSpPr>
            <a:spLocks noGrp="1"/>
          </p:cNvSpPr>
          <p:nvPr>
            <p:ph sz="half" idx="1"/>
          </p:nvPr>
        </p:nvSpPr>
        <p:spPr bwMode="black">
          <a:xfrm>
            <a:off x="695326" y="1628774"/>
            <a:ext cx="6120754" cy="4392000"/>
          </a:xfrm>
        </p:spPr>
        <p:txBody>
          <a:bodyPr/>
          <a:lstStyle>
            <a:lvl1pPr>
              <a:defRPr sz="1800">
                <a:latin typeface="SwissReSans" pitchFamily="34" charset="0"/>
              </a:defRPr>
            </a:lvl1pPr>
            <a:lvl2pPr>
              <a:defRPr sz="1600">
                <a:latin typeface="SwissReSans" pitchFamily="34" charset="0"/>
              </a:defRPr>
            </a:lvl2pPr>
            <a:lvl3pPr>
              <a:defRPr sz="1600">
                <a:latin typeface="SwissReSans" pitchFamily="34" charset="0"/>
              </a:defRPr>
            </a:lvl3pPr>
            <a:lvl4pPr>
              <a:defRPr sz="1600">
                <a:latin typeface="SwissReSans" pitchFamily="34" charset="0"/>
              </a:defRPr>
            </a:lvl4pPr>
            <a:lvl5pPr>
              <a:defRPr sz="1600">
                <a:latin typeface="SwissReSans" pitchFamily="34" charset="0"/>
              </a:defRPr>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7"/>
          <p:cNvSpPr>
            <a:spLocks noGrp="1"/>
          </p:cNvSpPr>
          <p:nvPr>
            <p:ph type="title"/>
          </p:nvPr>
        </p:nvSpPr>
        <p:spPr/>
        <p:txBody>
          <a:body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5" name="Textplatzhalter 4"/>
          <p:cNvSpPr>
            <a:spLocks noGrp="1"/>
          </p:cNvSpPr>
          <p:nvPr>
            <p:ph type="body" sz="quarter" idx="13"/>
          </p:nvPr>
        </p:nvSpPr>
        <p:spPr bwMode="gray">
          <a:xfrm>
            <a:off x="7752184" y="1809000"/>
            <a:ext cx="3240000" cy="3240000"/>
          </a:xfrm>
          <a:prstGeom prst="ellipse">
            <a:avLst/>
          </a:prstGeom>
          <a:gradFill flip="none" rotWithShape="1">
            <a:gsLst>
              <a:gs pos="0">
                <a:schemeClr val="tx2"/>
              </a:gs>
              <a:gs pos="100000">
                <a:schemeClr val="bg2"/>
              </a:gs>
            </a:gsLst>
            <a:lin ang="0" scaled="1"/>
            <a:tileRect/>
          </a:gradFill>
        </p:spPr>
        <p:txBody>
          <a:bodyPr anchor="ctr"/>
          <a:lstStyle>
            <a:lvl1pPr marL="0" indent="0" algn="ctr">
              <a:spcBef>
                <a:spcPts val="0"/>
              </a:spcBef>
              <a:buFontTx/>
              <a:buNone/>
              <a:defRPr sz="2000">
                <a:solidFill>
                  <a:srgbClr val="FFFFFF"/>
                </a:solidFill>
                <a:latin typeface="SwissReSans Light" panose="020B0504020202020204" pitchFamily="34" charset="0"/>
              </a:defRPr>
            </a:lvl1pPr>
            <a:lvl2pPr marL="182562" indent="0" algn="l">
              <a:buFontTx/>
              <a:buNone/>
              <a:defRPr>
                <a:solidFill>
                  <a:srgbClr val="FFFFFF"/>
                </a:solidFill>
              </a:defRPr>
            </a:lvl2pPr>
            <a:lvl3pPr marL="444500" indent="0" algn="l">
              <a:buFontTx/>
              <a:buNone/>
              <a:defRPr>
                <a:solidFill>
                  <a:srgbClr val="FFFFFF"/>
                </a:solidFill>
              </a:defRPr>
            </a:lvl3pPr>
            <a:lvl4pPr marL="715963" indent="0" algn="l">
              <a:buFontTx/>
              <a:buNone/>
              <a:defRPr>
                <a:solidFill>
                  <a:srgbClr val="FFFFFF"/>
                </a:solidFill>
              </a:defRPr>
            </a:lvl4pPr>
            <a:lvl5pPr marL="985838" indent="0" algn="l">
              <a:buFontTx/>
              <a:buNone/>
              <a:defRPr>
                <a:solidFill>
                  <a:srgbClr val="FFFFFF"/>
                </a:solidFill>
              </a:defRPr>
            </a:lvl5pPr>
          </a:lstStyle>
          <a:p>
            <a:pPr lvl="0"/>
            <a:r>
              <a:rPr lang="en-GB"/>
              <a:t>Edit Master text styles</a:t>
            </a:r>
            <a:endParaRPr lang="en-GB" dirty="0"/>
          </a:p>
        </p:txBody>
      </p:sp>
    </p:spTree>
    <p:extLst>
      <p:ext uri="{BB962C8B-B14F-4D97-AF65-F5344CB8AC3E}">
        <p14:creationId xmlns:p14="http://schemas.microsoft.com/office/powerpoint/2010/main" val="14000577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ircular Messaging Device (small)" preserve="1" userDrawn="1">
  <p:cSld name="Circular Messaging Device (small)">
    <p:spTree>
      <p:nvGrpSpPr>
        <p:cNvPr id="1" name=""/>
        <p:cNvGrpSpPr/>
        <p:nvPr/>
      </p:nvGrpSpPr>
      <p:grpSpPr>
        <a:xfrm>
          <a:off x="0" y="0"/>
          <a:ext cx="0" cy="0"/>
          <a:chOff x="0" y="0"/>
          <a:chExt cx="0" cy="0"/>
        </a:xfrm>
      </p:grpSpPr>
      <p:sp>
        <p:nvSpPr>
          <p:cNvPr id="3" name="Content Placeholder 2"/>
          <p:cNvSpPr>
            <a:spLocks noGrp="1"/>
          </p:cNvSpPr>
          <p:nvPr>
            <p:ph sz="half" idx="1"/>
          </p:nvPr>
        </p:nvSpPr>
        <p:spPr bwMode="black">
          <a:xfrm>
            <a:off x="695326" y="1628774"/>
            <a:ext cx="7200874" cy="4392000"/>
          </a:xfrm>
        </p:spPr>
        <p:txBody>
          <a:bodyPr/>
          <a:lstStyle>
            <a:lvl1pPr>
              <a:defRPr sz="1800">
                <a:latin typeface="SwissReSans" pitchFamily="34" charset="0"/>
              </a:defRPr>
            </a:lvl1pPr>
            <a:lvl2pPr>
              <a:defRPr sz="1600">
                <a:latin typeface="SwissReSans" pitchFamily="34" charset="0"/>
              </a:defRPr>
            </a:lvl2pPr>
            <a:lvl3pPr>
              <a:defRPr sz="1600">
                <a:latin typeface="SwissReSans" pitchFamily="34" charset="0"/>
              </a:defRPr>
            </a:lvl3pPr>
            <a:lvl4pPr>
              <a:defRPr sz="1600">
                <a:latin typeface="SwissReSans" pitchFamily="34" charset="0"/>
              </a:defRPr>
            </a:lvl4pPr>
            <a:lvl5pPr>
              <a:defRPr sz="1600">
                <a:latin typeface="SwissReSans" pitchFamily="34" charset="0"/>
              </a:defRPr>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7"/>
          <p:cNvSpPr>
            <a:spLocks noGrp="1"/>
          </p:cNvSpPr>
          <p:nvPr>
            <p:ph type="title"/>
          </p:nvPr>
        </p:nvSpPr>
        <p:spPr/>
        <p:txBody>
          <a:body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12" name="Textplatzhalter 4"/>
          <p:cNvSpPr>
            <a:spLocks noGrp="1"/>
          </p:cNvSpPr>
          <p:nvPr>
            <p:ph type="body" sz="quarter" idx="13"/>
          </p:nvPr>
        </p:nvSpPr>
        <p:spPr bwMode="gray">
          <a:xfrm>
            <a:off x="8702581" y="2349000"/>
            <a:ext cx="2160000" cy="2160000"/>
          </a:xfrm>
          <a:prstGeom prst="ellipse">
            <a:avLst/>
          </a:prstGeom>
          <a:gradFill flip="none" rotWithShape="1">
            <a:gsLst>
              <a:gs pos="0">
                <a:schemeClr val="tx2"/>
              </a:gs>
              <a:gs pos="100000">
                <a:schemeClr val="bg2"/>
              </a:gs>
            </a:gsLst>
            <a:lin ang="0" scaled="1"/>
            <a:tileRect/>
          </a:gradFill>
        </p:spPr>
        <p:txBody>
          <a:bodyPr anchor="ctr"/>
          <a:lstStyle>
            <a:lvl1pPr marL="0" indent="0" algn="ctr">
              <a:lnSpc>
                <a:spcPct val="95000"/>
              </a:lnSpc>
              <a:spcBef>
                <a:spcPts val="0"/>
              </a:spcBef>
              <a:buFontTx/>
              <a:buNone/>
              <a:defRPr sz="1800">
                <a:solidFill>
                  <a:schemeClr val="bg1"/>
                </a:solidFill>
                <a:latin typeface="SwissReSans Light" panose="020B0504020202020204" pitchFamily="34" charset="0"/>
              </a:defRPr>
            </a:lvl1pPr>
            <a:lvl2pPr marL="182562" indent="0" algn="l">
              <a:buFontTx/>
              <a:buNone/>
              <a:defRPr sz="1600">
                <a:solidFill>
                  <a:schemeClr val="bg1"/>
                </a:solidFill>
              </a:defRPr>
            </a:lvl2pPr>
            <a:lvl3pPr marL="444500" indent="0" algn="l">
              <a:buFontTx/>
              <a:buNone/>
              <a:defRPr sz="1600">
                <a:solidFill>
                  <a:schemeClr val="bg1"/>
                </a:solidFill>
              </a:defRPr>
            </a:lvl3pPr>
            <a:lvl4pPr marL="715963" indent="0" algn="l">
              <a:buFontTx/>
              <a:buNone/>
              <a:defRPr sz="1600">
                <a:solidFill>
                  <a:schemeClr val="bg1"/>
                </a:solidFill>
              </a:defRPr>
            </a:lvl4pPr>
            <a:lvl5pPr marL="985838" indent="0" algn="l">
              <a:buFontTx/>
              <a:buNone/>
              <a:defRPr sz="1600">
                <a:solidFill>
                  <a:schemeClr val="bg1"/>
                </a:solidFill>
              </a:defRPr>
            </a:lvl5pPr>
          </a:lstStyle>
          <a:p>
            <a:pPr lvl="0"/>
            <a:r>
              <a:rPr lang="en-GB"/>
              <a:t>Edit Master text styles</a:t>
            </a:r>
            <a:endParaRPr lang="en-GB" dirty="0"/>
          </a:p>
        </p:txBody>
      </p:sp>
    </p:spTree>
    <p:extLst>
      <p:ext uri="{BB962C8B-B14F-4D97-AF65-F5344CB8AC3E}">
        <p14:creationId xmlns:p14="http://schemas.microsoft.com/office/powerpoint/2010/main" val="221244831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Contact Persons (4 people)" preserve="1" userDrawn="1">
  <p:cSld name="Contact Persons (4 peopl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C5A4DEE0-C41B-4076-8B94-57B0E7907B17}"/>
              </a:ext>
            </a:extLst>
          </p:cNvPr>
          <p:cNvSpPr/>
          <p:nvPr userDrawn="1"/>
        </p:nvSpPr>
        <p:spPr bwMode="gray">
          <a:xfrm>
            <a:off x="0" y="0"/>
            <a:ext cx="4064000" cy="6858000"/>
          </a:xfrm>
          <a:prstGeom prst="rect">
            <a:avLst/>
          </a:prstGeom>
          <a:gradFill>
            <a:gsLst>
              <a:gs pos="0">
                <a:schemeClr val="tx2"/>
              </a:gs>
              <a:gs pos="100000">
                <a:schemeClr val="bg2"/>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wissReSans" pitchFamily="34" charset="0"/>
            </a:endParaRPr>
          </a:p>
        </p:txBody>
      </p:sp>
      <p:sp>
        <p:nvSpPr>
          <p:cNvPr id="8" name="Title 7"/>
          <p:cNvSpPr>
            <a:spLocks noGrp="1"/>
          </p:cNvSpPr>
          <p:nvPr>
            <p:ph type="title" hasCustomPrompt="1"/>
          </p:nvPr>
        </p:nvSpPr>
        <p:spPr bwMode="gray">
          <a:xfrm>
            <a:off x="695326" y="692151"/>
            <a:ext cx="3096418" cy="692647"/>
          </a:xfrm>
        </p:spPr>
        <p:txBody>
          <a:bodyPr/>
          <a:lstStyle>
            <a:lvl1pPr>
              <a:defRPr>
                <a:solidFill>
                  <a:srgbClr val="FFFFFF"/>
                </a:solidFill>
              </a:defRPr>
            </a:lvl1pPr>
          </a:lstStyle>
          <a:p>
            <a:r>
              <a:rPr lang="en-GB"/>
              <a:t>Enter team name here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4" name="Text Placeholder 3">
            <a:extLst>
              <a:ext uri="{FF2B5EF4-FFF2-40B4-BE49-F238E27FC236}">
                <a16:creationId xmlns:a16="http://schemas.microsoft.com/office/drawing/2014/main" xmlns="" id="{5E2C90A8-D632-4D32-AA86-6231D6EA8ACF}"/>
              </a:ext>
            </a:extLst>
          </p:cNvPr>
          <p:cNvSpPr>
            <a:spLocks noGrp="1"/>
          </p:cNvSpPr>
          <p:nvPr>
            <p:ph type="body" sz="quarter" idx="14" hasCustomPrompt="1"/>
          </p:nvPr>
        </p:nvSpPr>
        <p:spPr bwMode="gray">
          <a:xfrm>
            <a:off x="695325" y="1628774"/>
            <a:ext cx="3096420" cy="4392614"/>
          </a:xfrm>
        </p:spPr>
        <p:txBody>
          <a:bodyPr/>
          <a:lstStyle>
            <a:lvl1pPr marL="108000" indent="-108000">
              <a:spcBef>
                <a:spcPts val="600"/>
              </a:spcBef>
              <a:defRPr sz="1200">
                <a:solidFill>
                  <a:srgbClr val="FFFFFF"/>
                </a:solidFill>
              </a:defRPr>
            </a:lvl1pPr>
            <a:lvl2pPr marL="252000" indent="-144000">
              <a:spcBef>
                <a:spcPts val="600"/>
              </a:spcBef>
              <a:defRPr sz="1200">
                <a:solidFill>
                  <a:srgbClr val="FFFFFF"/>
                </a:solidFill>
              </a:defRPr>
            </a:lvl2pPr>
            <a:lvl3pPr marL="396000" indent="-144000">
              <a:spcBef>
                <a:spcPts val="600"/>
              </a:spcBef>
              <a:defRPr sz="1200">
                <a:solidFill>
                  <a:srgbClr val="FFFFFF"/>
                </a:solidFill>
              </a:defRPr>
            </a:lvl3pPr>
            <a:lvl4pPr marL="540000" indent="-144000">
              <a:spcBef>
                <a:spcPts val="600"/>
              </a:spcBef>
              <a:defRPr sz="1200">
                <a:solidFill>
                  <a:srgbClr val="FFFFFF"/>
                </a:solidFill>
              </a:defRPr>
            </a:lvl4pPr>
            <a:lvl5pPr marL="684000" indent="-144000">
              <a:spcBef>
                <a:spcPts val="600"/>
              </a:spcBef>
              <a:defRPr sz="1200">
                <a:solidFill>
                  <a:srgbClr val="FFFFFF"/>
                </a:solidFill>
              </a:defRPr>
            </a:lvl5pPr>
          </a:lstStyle>
          <a:p>
            <a:pPr lvl="0"/>
            <a:r>
              <a:rPr lang="en-GB"/>
              <a:t>Click to add text, for example team mission and/or capabilities, roles and responsibilities, other info.</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7" name="Picture Placeholder 3">
            <a:extLst>
              <a:ext uri="{FF2B5EF4-FFF2-40B4-BE49-F238E27FC236}">
                <a16:creationId xmlns:a16="http://schemas.microsoft.com/office/drawing/2014/main" xmlns="" id="{456FDD83-9066-405C-9C9B-C6012C35E7C1}"/>
              </a:ext>
            </a:extLst>
          </p:cNvPr>
          <p:cNvSpPr>
            <a:spLocks noGrp="1"/>
          </p:cNvSpPr>
          <p:nvPr>
            <p:ph type="pic" sz="quarter" idx="15" hasCustomPrompt="1"/>
          </p:nvPr>
        </p:nvSpPr>
        <p:spPr bwMode="gray">
          <a:xfrm>
            <a:off x="5573419" y="727075"/>
            <a:ext cx="1800000" cy="1800000"/>
          </a:xfrm>
          <a:prstGeom prst="ellipse">
            <a:avLst/>
          </a:prstGeom>
        </p:spPr>
        <p:txBody>
          <a:bodyPr tIns="504000" anchor="ctr" anchorCtr="0"/>
          <a:lstStyle>
            <a:lvl1pPr marL="0" indent="0" algn="ctr">
              <a:buNone/>
              <a:defRPr sz="1400">
                <a:solidFill>
                  <a:srgbClr val="A8BAB2"/>
                </a:solidFill>
              </a:defRPr>
            </a:lvl1pPr>
          </a:lstStyle>
          <a:p>
            <a:r>
              <a:rPr lang="en-GB" noProof="0"/>
              <a:t>Add picture</a:t>
            </a:r>
            <a:endParaRPr lang="en-GB" noProof="0" dirty="0"/>
          </a:p>
        </p:txBody>
      </p:sp>
      <p:sp>
        <p:nvSpPr>
          <p:cNvPr id="18" name="Picture Placeholder 3">
            <a:extLst>
              <a:ext uri="{FF2B5EF4-FFF2-40B4-BE49-F238E27FC236}">
                <a16:creationId xmlns:a16="http://schemas.microsoft.com/office/drawing/2014/main" xmlns="" id="{38A06944-C2A7-4F21-A4A5-D22B1CF13B57}"/>
              </a:ext>
            </a:extLst>
          </p:cNvPr>
          <p:cNvSpPr>
            <a:spLocks noGrp="1"/>
          </p:cNvSpPr>
          <p:nvPr>
            <p:ph type="pic" sz="quarter" idx="16" hasCustomPrompt="1"/>
          </p:nvPr>
        </p:nvSpPr>
        <p:spPr bwMode="gray">
          <a:xfrm>
            <a:off x="8882581" y="727075"/>
            <a:ext cx="1800000" cy="1800000"/>
          </a:xfrm>
          <a:prstGeom prst="ellipse">
            <a:avLst/>
          </a:prstGeom>
        </p:spPr>
        <p:txBody>
          <a:bodyPr tIns="504000" anchor="ctr" anchorCtr="0"/>
          <a:lstStyle>
            <a:lvl1pPr marL="0" marR="0" indent="0" algn="ctr" defTabSz="914400" rtl="0" eaLnBrk="1" fontAlgn="auto" latinLnBrk="0" hangingPunct="1">
              <a:lnSpc>
                <a:spcPct val="100000"/>
              </a:lnSpc>
              <a:spcBef>
                <a:spcPts val="1200"/>
              </a:spcBef>
              <a:spcAft>
                <a:spcPts val="0"/>
              </a:spcAft>
              <a:buClrTx/>
              <a:buSzPct val="100000"/>
              <a:buFont typeface="Arial" pitchFamily="34" charset="0"/>
              <a:buNone/>
              <a:tabLst/>
              <a:defRPr sz="1400">
                <a:solidFill>
                  <a:srgbClr val="A8BAB2"/>
                </a:solidFill>
              </a:defRPr>
            </a:lvl1pPr>
          </a:lstStyle>
          <a:p>
            <a:pPr marL="0" marR="0" lvl="0" indent="0" algn="ctr" defTabSz="914400" rtl="0" eaLnBrk="1" fontAlgn="auto" latinLnBrk="0" hangingPunct="1">
              <a:lnSpc>
                <a:spcPct val="100000"/>
              </a:lnSpc>
              <a:spcBef>
                <a:spcPts val="1200"/>
              </a:spcBef>
              <a:spcAft>
                <a:spcPts val="0"/>
              </a:spcAft>
              <a:buClrTx/>
              <a:buSzPct val="100000"/>
              <a:buFont typeface="Arial" pitchFamily="34" charset="0"/>
              <a:buNone/>
              <a:tabLst/>
              <a:defRPr/>
            </a:pPr>
            <a:r>
              <a:rPr lang="en-GB" noProof="0"/>
              <a:t>Add picture</a:t>
            </a:r>
            <a:endParaRPr lang="en-GB" noProof="0" dirty="0"/>
          </a:p>
        </p:txBody>
      </p:sp>
      <p:sp>
        <p:nvSpPr>
          <p:cNvPr id="19" name="Text Placeholder 6">
            <a:extLst>
              <a:ext uri="{FF2B5EF4-FFF2-40B4-BE49-F238E27FC236}">
                <a16:creationId xmlns:a16="http://schemas.microsoft.com/office/drawing/2014/main" xmlns="" id="{9679A695-226D-4550-AC5F-CF13DA1C3EA2}"/>
              </a:ext>
            </a:extLst>
          </p:cNvPr>
          <p:cNvSpPr>
            <a:spLocks noGrp="1"/>
          </p:cNvSpPr>
          <p:nvPr>
            <p:ph type="body" sz="quarter" idx="19" hasCustomPrompt="1"/>
          </p:nvPr>
        </p:nvSpPr>
        <p:spPr>
          <a:xfrm>
            <a:off x="5050638" y="2641930"/>
            <a:ext cx="2845562" cy="169277"/>
          </a:xfrm>
        </p:spPr>
        <p:txBody>
          <a:bodyPr wrap="none">
            <a:noAutofit/>
          </a:bodyPr>
          <a:lstStyle>
            <a:lvl1pPr marL="0" indent="0" algn="ctr">
              <a:lnSpc>
                <a:spcPct val="110000"/>
              </a:lnSpc>
              <a:spcBef>
                <a:spcPts val="0"/>
              </a:spcBef>
              <a:buNone/>
              <a:defRPr sz="11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20" name="Text Placeholder 6">
            <a:extLst>
              <a:ext uri="{FF2B5EF4-FFF2-40B4-BE49-F238E27FC236}">
                <a16:creationId xmlns:a16="http://schemas.microsoft.com/office/drawing/2014/main" xmlns="" id="{58FFF6C9-8B70-45DC-9C06-54DD5B87AFFB}"/>
              </a:ext>
            </a:extLst>
          </p:cNvPr>
          <p:cNvSpPr>
            <a:spLocks noGrp="1"/>
          </p:cNvSpPr>
          <p:nvPr>
            <p:ph type="body" sz="quarter" idx="20" hasCustomPrompt="1"/>
          </p:nvPr>
        </p:nvSpPr>
        <p:spPr>
          <a:xfrm>
            <a:off x="5050638" y="2827874"/>
            <a:ext cx="2845562" cy="356957"/>
          </a:xfrm>
        </p:spPr>
        <p:txBody>
          <a:bodyPr wrap="square">
            <a:noAutofit/>
          </a:bodyPr>
          <a:lstStyle>
            <a:lvl1pPr marL="0" indent="0" algn="ctr">
              <a:lnSpc>
                <a:spcPct val="110000"/>
              </a:lnSpc>
              <a:spcBef>
                <a:spcPts val="0"/>
              </a:spcBef>
              <a:buNone/>
              <a:defRPr sz="11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21" name="Text Placeholder 6">
            <a:extLst>
              <a:ext uri="{FF2B5EF4-FFF2-40B4-BE49-F238E27FC236}">
                <a16:creationId xmlns:a16="http://schemas.microsoft.com/office/drawing/2014/main" xmlns="" id="{2F9034A3-A308-4153-AEC9-209C0E14C84B}"/>
              </a:ext>
            </a:extLst>
          </p:cNvPr>
          <p:cNvSpPr>
            <a:spLocks noGrp="1"/>
          </p:cNvSpPr>
          <p:nvPr>
            <p:ph type="body" sz="quarter" idx="21" hasCustomPrompt="1"/>
          </p:nvPr>
        </p:nvSpPr>
        <p:spPr>
          <a:xfrm>
            <a:off x="8361630" y="2641930"/>
            <a:ext cx="2845562" cy="169277"/>
          </a:xfrm>
        </p:spPr>
        <p:txBody>
          <a:bodyPr wrap="none">
            <a:noAutofit/>
          </a:bodyPr>
          <a:lstStyle>
            <a:lvl1pPr marL="0" indent="0" algn="ctr">
              <a:lnSpc>
                <a:spcPct val="110000"/>
              </a:lnSpc>
              <a:spcBef>
                <a:spcPts val="0"/>
              </a:spcBef>
              <a:buNone/>
              <a:defRPr sz="11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22" name="Text Placeholder 6">
            <a:extLst>
              <a:ext uri="{FF2B5EF4-FFF2-40B4-BE49-F238E27FC236}">
                <a16:creationId xmlns:a16="http://schemas.microsoft.com/office/drawing/2014/main" xmlns="" id="{ADD3A46A-9F03-452A-97A6-168C6640720F}"/>
              </a:ext>
            </a:extLst>
          </p:cNvPr>
          <p:cNvSpPr>
            <a:spLocks noGrp="1"/>
          </p:cNvSpPr>
          <p:nvPr>
            <p:ph type="body" sz="quarter" idx="22" hasCustomPrompt="1"/>
          </p:nvPr>
        </p:nvSpPr>
        <p:spPr>
          <a:xfrm>
            <a:off x="8361630" y="2827874"/>
            <a:ext cx="2845562" cy="356957"/>
          </a:xfrm>
        </p:spPr>
        <p:txBody>
          <a:bodyPr wrap="square">
            <a:noAutofit/>
          </a:bodyPr>
          <a:lstStyle>
            <a:lvl1pPr marL="0" indent="0" algn="ctr">
              <a:lnSpc>
                <a:spcPct val="110000"/>
              </a:lnSpc>
              <a:spcBef>
                <a:spcPts val="0"/>
              </a:spcBef>
              <a:buNone/>
              <a:defRPr sz="11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23" name="Picture Placeholder 3">
            <a:extLst>
              <a:ext uri="{FF2B5EF4-FFF2-40B4-BE49-F238E27FC236}">
                <a16:creationId xmlns:a16="http://schemas.microsoft.com/office/drawing/2014/main" xmlns="" id="{578C2B07-87F4-489C-A284-3E5878138E7C}"/>
              </a:ext>
            </a:extLst>
          </p:cNvPr>
          <p:cNvSpPr>
            <a:spLocks noGrp="1"/>
          </p:cNvSpPr>
          <p:nvPr>
            <p:ph type="pic" sz="quarter" idx="23" hasCustomPrompt="1"/>
          </p:nvPr>
        </p:nvSpPr>
        <p:spPr bwMode="gray">
          <a:xfrm>
            <a:off x="5573419" y="3430871"/>
            <a:ext cx="1800000" cy="1800000"/>
          </a:xfrm>
          <a:prstGeom prst="ellipse">
            <a:avLst/>
          </a:prstGeom>
        </p:spPr>
        <p:txBody>
          <a:bodyPr tIns="504000" anchor="ctr" anchorCtr="0"/>
          <a:lstStyle>
            <a:lvl1pPr marL="0" marR="0" indent="0" algn="ctr" defTabSz="914400" rtl="0" eaLnBrk="1" fontAlgn="auto" latinLnBrk="0" hangingPunct="1">
              <a:lnSpc>
                <a:spcPct val="100000"/>
              </a:lnSpc>
              <a:spcBef>
                <a:spcPts val="1200"/>
              </a:spcBef>
              <a:spcAft>
                <a:spcPts val="0"/>
              </a:spcAft>
              <a:buClrTx/>
              <a:buSzPct val="100000"/>
              <a:buFont typeface="Arial" pitchFamily="34" charset="0"/>
              <a:buNone/>
              <a:tabLst/>
              <a:defRPr sz="1400">
                <a:solidFill>
                  <a:srgbClr val="A8BAB2"/>
                </a:solidFill>
              </a:defRPr>
            </a:lvl1pPr>
          </a:lstStyle>
          <a:p>
            <a:pPr marL="0" marR="0" lvl="0" indent="0" algn="ctr" defTabSz="914400" rtl="0" eaLnBrk="1" fontAlgn="auto" latinLnBrk="0" hangingPunct="1">
              <a:lnSpc>
                <a:spcPct val="100000"/>
              </a:lnSpc>
              <a:spcBef>
                <a:spcPts val="1200"/>
              </a:spcBef>
              <a:spcAft>
                <a:spcPts val="0"/>
              </a:spcAft>
              <a:buClrTx/>
              <a:buSzPct val="100000"/>
              <a:buFont typeface="Arial" pitchFamily="34" charset="0"/>
              <a:buNone/>
              <a:tabLst/>
              <a:defRPr/>
            </a:pPr>
            <a:r>
              <a:rPr lang="en-GB" noProof="0"/>
              <a:t>Add picture</a:t>
            </a:r>
            <a:endParaRPr lang="en-GB" noProof="0" dirty="0"/>
          </a:p>
        </p:txBody>
      </p:sp>
      <p:sp>
        <p:nvSpPr>
          <p:cNvPr id="24" name="Picture Placeholder 3">
            <a:extLst>
              <a:ext uri="{FF2B5EF4-FFF2-40B4-BE49-F238E27FC236}">
                <a16:creationId xmlns:a16="http://schemas.microsoft.com/office/drawing/2014/main" xmlns="" id="{D418C2AA-7D28-483F-81E1-731AA2580309}"/>
              </a:ext>
            </a:extLst>
          </p:cNvPr>
          <p:cNvSpPr>
            <a:spLocks noGrp="1"/>
          </p:cNvSpPr>
          <p:nvPr>
            <p:ph type="pic" sz="quarter" idx="24" hasCustomPrompt="1"/>
          </p:nvPr>
        </p:nvSpPr>
        <p:spPr bwMode="gray">
          <a:xfrm>
            <a:off x="8882581" y="3430871"/>
            <a:ext cx="1800000" cy="1800000"/>
          </a:xfrm>
          <a:prstGeom prst="ellipse">
            <a:avLst/>
          </a:prstGeom>
        </p:spPr>
        <p:txBody>
          <a:bodyPr tIns="504000" anchor="ctr" anchorCtr="0"/>
          <a:lstStyle>
            <a:lvl1pPr marL="0" marR="0" indent="0" algn="ctr" defTabSz="914400" rtl="0" eaLnBrk="1" fontAlgn="auto" latinLnBrk="0" hangingPunct="1">
              <a:lnSpc>
                <a:spcPct val="100000"/>
              </a:lnSpc>
              <a:spcBef>
                <a:spcPts val="1200"/>
              </a:spcBef>
              <a:spcAft>
                <a:spcPts val="0"/>
              </a:spcAft>
              <a:buClrTx/>
              <a:buSzPct val="100000"/>
              <a:buFont typeface="Arial" pitchFamily="34" charset="0"/>
              <a:buNone/>
              <a:tabLst/>
              <a:defRPr sz="1400">
                <a:solidFill>
                  <a:srgbClr val="A8BAB2"/>
                </a:solidFill>
              </a:defRPr>
            </a:lvl1pPr>
          </a:lstStyle>
          <a:p>
            <a:pPr marL="0" marR="0" lvl="0" indent="0" algn="ctr" defTabSz="914400" rtl="0" eaLnBrk="1" fontAlgn="auto" latinLnBrk="0" hangingPunct="1">
              <a:lnSpc>
                <a:spcPct val="100000"/>
              </a:lnSpc>
              <a:spcBef>
                <a:spcPts val="1200"/>
              </a:spcBef>
              <a:spcAft>
                <a:spcPts val="0"/>
              </a:spcAft>
              <a:buClrTx/>
              <a:buSzPct val="100000"/>
              <a:buFont typeface="Arial" pitchFamily="34" charset="0"/>
              <a:buNone/>
              <a:tabLst/>
              <a:defRPr/>
            </a:pPr>
            <a:r>
              <a:rPr lang="en-GB" noProof="0"/>
              <a:t>Add picture</a:t>
            </a:r>
            <a:endParaRPr lang="en-GB" noProof="0" dirty="0"/>
          </a:p>
        </p:txBody>
      </p:sp>
      <p:sp>
        <p:nvSpPr>
          <p:cNvPr id="25" name="Text Placeholder 6">
            <a:extLst>
              <a:ext uri="{FF2B5EF4-FFF2-40B4-BE49-F238E27FC236}">
                <a16:creationId xmlns:a16="http://schemas.microsoft.com/office/drawing/2014/main" xmlns="" id="{AFF0E09B-2153-4F77-903B-8AE289C2024D}"/>
              </a:ext>
            </a:extLst>
          </p:cNvPr>
          <p:cNvSpPr>
            <a:spLocks noGrp="1"/>
          </p:cNvSpPr>
          <p:nvPr>
            <p:ph type="body" sz="quarter" idx="25" hasCustomPrompt="1"/>
          </p:nvPr>
        </p:nvSpPr>
        <p:spPr>
          <a:xfrm>
            <a:off x="5050638" y="5345726"/>
            <a:ext cx="2845562" cy="169277"/>
          </a:xfrm>
        </p:spPr>
        <p:txBody>
          <a:bodyPr wrap="none">
            <a:noAutofit/>
          </a:bodyPr>
          <a:lstStyle>
            <a:lvl1pPr marL="0" indent="0" algn="ctr">
              <a:lnSpc>
                <a:spcPct val="110000"/>
              </a:lnSpc>
              <a:spcBef>
                <a:spcPts val="0"/>
              </a:spcBef>
              <a:buNone/>
              <a:defRPr sz="11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26" name="Text Placeholder 6">
            <a:extLst>
              <a:ext uri="{FF2B5EF4-FFF2-40B4-BE49-F238E27FC236}">
                <a16:creationId xmlns:a16="http://schemas.microsoft.com/office/drawing/2014/main" xmlns="" id="{B6E4CA2D-F663-4612-8211-ABCBF0E3B4F2}"/>
              </a:ext>
            </a:extLst>
          </p:cNvPr>
          <p:cNvSpPr>
            <a:spLocks noGrp="1"/>
          </p:cNvSpPr>
          <p:nvPr>
            <p:ph type="body" sz="quarter" idx="26" hasCustomPrompt="1"/>
          </p:nvPr>
        </p:nvSpPr>
        <p:spPr>
          <a:xfrm>
            <a:off x="5050638" y="5531670"/>
            <a:ext cx="2845562" cy="356957"/>
          </a:xfrm>
        </p:spPr>
        <p:txBody>
          <a:bodyPr wrap="square">
            <a:noAutofit/>
          </a:bodyPr>
          <a:lstStyle>
            <a:lvl1pPr marL="0" indent="0" algn="ctr">
              <a:lnSpc>
                <a:spcPct val="110000"/>
              </a:lnSpc>
              <a:spcBef>
                <a:spcPts val="0"/>
              </a:spcBef>
              <a:buNone/>
              <a:defRPr sz="11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27" name="Text Placeholder 6">
            <a:extLst>
              <a:ext uri="{FF2B5EF4-FFF2-40B4-BE49-F238E27FC236}">
                <a16:creationId xmlns:a16="http://schemas.microsoft.com/office/drawing/2014/main" xmlns="" id="{4679ECFC-69DE-448E-A790-E6DF1353CC66}"/>
              </a:ext>
            </a:extLst>
          </p:cNvPr>
          <p:cNvSpPr>
            <a:spLocks noGrp="1"/>
          </p:cNvSpPr>
          <p:nvPr>
            <p:ph type="body" sz="quarter" idx="27" hasCustomPrompt="1"/>
          </p:nvPr>
        </p:nvSpPr>
        <p:spPr>
          <a:xfrm>
            <a:off x="8361630" y="5345726"/>
            <a:ext cx="2845562" cy="169277"/>
          </a:xfrm>
        </p:spPr>
        <p:txBody>
          <a:bodyPr wrap="none">
            <a:noAutofit/>
          </a:bodyPr>
          <a:lstStyle>
            <a:lvl1pPr marL="0" indent="0" algn="ctr">
              <a:lnSpc>
                <a:spcPct val="110000"/>
              </a:lnSpc>
              <a:spcBef>
                <a:spcPts val="0"/>
              </a:spcBef>
              <a:buNone/>
              <a:defRPr sz="11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28" name="Text Placeholder 6">
            <a:extLst>
              <a:ext uri="{FF2B5EF4-FFF2-40B4-BE49-F238E27FC236}">
                <a16:creationId xmlns:a16="http://schemas.microsoft.com/office/drawing/2014/main" xmlns="" id="{A2E08B10-5430-4825-9E65-D8235CD04078}"/>
              </a:ext>
            </a:extLst>
          </p:cNvPr>
          <p:cNvSpPr>
            <a:spLocks noGrp="1"/>
          </p:cNvSpPr>
          <p:nvPr>
            <p:ph type="body" sz="quarter" idx="28" hasCustomPrompt="1"/>
          </p:nvPr>
        </p:nvSpPr>
        <p:spPr>
          <a:xfrm>
            <a:off x="8361630" y="5531670"/>
            <a:ext cx="2845562" cy="356957"/>
          </a:xfrm>
        </p:spPr>
        <p:txBody>
          <a:bodyPr wrap="square">
            <a:noAutofit/>
          </a:bodyPr>
          <a:lstStyle>
            <a:lvl1pPr marL="0" indent="0" algn="ctr">
              <a:lnSpc>
                <a:spcPct val="110000"/>
              </a:lnSpc>
              <a:spcBef>
                <a:spcPts val="0"/>
              </a:spcBef>
              <a:buNone/>
              <a:defRPr sz="11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29" name="Footer">
            <a:extLst>
              <a:ext uri="{FF2B5EF4-FFF2-40B4-BE49-F238E27FC236}">
                <a16:creationId xmlns:a16="http://schemas.microsoft.com/office/drawing/2014/main" xmlns="" id="{0A885EF8-5FBD-475E-BD95-4D0C7488BAE5}"/>
              </a:ext>
            </a:extLst>
          </p:cNvPr>
          <p:cNvSpPr txBox="1">
            <a:spLocks/>
          </p:cNvSpPr>
          <p:nvPr userDrawn="1">
            <p:custDataLst>
              <p:tags r:id="rId3"/>
            </p:custDataLst>
          </p:nvPr>
        </p:nvSpPr>
        <p:spPr bwMode="black">
          <a:xfrm>
            <a:off x="3254847"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pic>
        <p:nvPicPr>
          <p:cNvPr id="3" name="Picture 2">
            <a:extLst>
              <a:ext uri="{FF2B5EF4-FFF2-40B4-BE49-F238E27FC236}">
                <a16:creationId xmlns:a16="http://schemas.microsoft.com/office/drawing/2014/main" xmlns="" id="{5E7FD808-2D35-4CF3-8910-C37D2146FA7E}"/>
              </a:ext>
            </a:extLst>
          </p:cNvPr>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extLst>
      <p:ext uri="{BB962C8B-B14F-4D97-AF65-F5344CB8AC3E}">
        <p14:creationId xmlns:p14="http://schemas.microsoft.com/office/powerpoint/2010/main" val="415221233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Contact Persons (9 people)" preserve="1" userDrawn="1">
  <p:cSld name="Contact Persons (9 peopl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C5A4DEE0-C41B-4076-8B94-57B0E7907B17}"/>
              </a:ext>
            </a:extLst>
          </p:cNvPr>
          <p:cNvSpPr/>
          <p:nvPr userDrawn="1"/>
        </p:nvSpPr>
        <p:spPr bwMode="gray">
          <a:xfrm>
            <a:off x="0" y="0"/>
            <a:ext cx="4064000" cy="6858000"/>
          </a:xfrm>
          <a:prstGeom prst="rect">
            <a:avLst/>
          </a:prstGeom>
          <a:gradFill>
            <a:gsLst>
              <a:gs pos="0">
                <a:schemeClr val="tx2"/>
              </a:gs>
              <a:gs pos="100000">
                <a:schemeClr val="bg2"/>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wissReSans" pitchFamily="34" charset="0"/>
            </a:endParaRPr>
          </a:p>
        </p:txBody>
      </p:sp>
      <p:sp>
        <p:nvSpPr>
          <p:cNvPr id="8" name="Title 7"/>
          <p:cNvSpPr>
            <a:spLocks noGrp="1"/>
          </p:cNvSpPr>
          <p:nvPr>
            <p:ph type="title" hasCustomPrompt="1"/>
          </p:nvPr>
        </p:nvSpPr>
        <p:spPr bwMode="gray">
          <a:xfrm>
            <a:off x="695326" y="692151"/>
            <a:ext cx="3096418" cy="692647"/>
          </a:xfrm>
        </p:spPr>
        <p:txBody>
          <a:bodyPr/>
          <a:lstStyle>
            <a:lvl1pPr>
              <a:defRPr>
                <a:solidFill>
                  <a:srgbClr val="FFFFFF"/>
                </a:solidFill>
              </a:defRPr>
            </a:lvl1pPr>
          </a:lstStyle>
          <a:p>
            <a:r>
              <a:rPr lang="en-GB"/>
              <a:t>Enter team name here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4" name="Text Placeholder 3">
            <a:extLst>
              <a:ext uri="{FF2B5EF4-FFF2-40B4-BE49-F238E27FC236}">
                <a16:creationId xmlns:a16="http://schemas.microsoft.com/office/drawing/2014/main" xmlns="" id="{5E2C90A8-D632-4D32-AA86-6231D6EA8ACF}"/>
              </a:ext>
            </a:extLst>
          </p:cNvPr>
          <p:cNvSpPr>
            <a:spLocks noGrp="1"/>
          </p:cNvSpPr>
          <p:nvPr>
            <p:ph type="body" sz="quarter" idx="14" hasCustomPrompt="1"/>
          </p:nvPr>
        </p:nvSpPr>
        <p:spPr bwMode="gray">
          <a:xfrm>
            <a:off x="695325" y="1628774"/>
            <a:ext cx="3096420" cy="4392614"/>
          </a:xfrm>
        </p:spPr>
        <p:txBody>
          <a:bodyPr/>
          <a:lstStyle>
            <a:lvl1pPr marL="108000" indent="-108000">
              <a:spcBef>
                <a:spcPts val="600"/>
              </a:spcBef>
              <a:defRPr sz="1200">
                <a:solidFill>
                  <a:srgbClr val="FFFFFF"/>
                </a:solidFill>
              </a:defRPr>
            </a:lvl1pPr>
            <a:lvl2pPr marL="252000" indent="-144000">
              <a:spcBef>
                <a:spcPts val="600"/>
              </a:spcBef>
              <a:defRPr sz="1200">
                <a:solidFill>
                  <a:srgbClr val="FFFFFF"/>
                </a:solidFill>
              </a:defRPr>
            </a:lvl2pPr>
            <a:lvl3pPr marL="396000" indent="-144000">
              <a:spcBef>
                <a:spcPts val="600"/>
              </a:spcBef>
              <a:defRPr sz="1200">
                <a:solidFill>
                  <a:srgbClr val="FFFFFF"/>
                </a:solidFill>
              </a:defRPr>
            </a:lvl3pPr>
            <a:lvl4pPr marL="540000" indent="-144000">
              <a:spcBef>
                <a:spcPts val="600"/>
              </a:spcBef>
              <a:defRPr sz="1200">
                <a:solidFill>
                  <a:srgbClr val="FFFFFF"/>
                </a:solidFill>
              </a:defRPr>
            </a:lvl4pPr>
            <a:lvl5pPr marL="684000" indent="-144000">
              <a:spcBef>
                <a:spcPts val="600"/>
              </a:spcBef>
              <a:defRPr sz="1200">
                <a:solidFill>
                  <a:srgbClr val="FFFFFF"/>
                </a:solidFill>
              </a:defRPr>
            </a:lvl5pPr>
          </a:lstStyle>
          <a:p>
            <a:pPr lvl="0"/>
            <a:r>
              <a:rPr lang="en-GB"/>
              <a:t>Click to add text, for example team mission and/or capabilities, roles and responsibilities, other info.</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9" name="Picture Placeholder 3">
            <a:extLst>
              <a:ext uri="{FF2B5EF4-FFF2-40B4-BE49-F238E27FC236}">
                <a16:creationId xmlns:a16="http://schemas.microsoft.com/office/drawing/2014/main" xmlns="" id="{9682A749-FC1E-4118-9EDD-CE1ABA3E2627}"/>
              </a:ext>
            </a:extLst>
          </p:cNvPr>
          <p:cNvSpPr>
            <a:spLocks noGrp="1"/>
          </p:cNvSpPr>
          <p:nvPr>
            <p:ph type="pic" sz="quarter" idx="15" hasCustomPrompt="1"/>
          </p:nvPr>
        </p:nvSpPr>
        <p:spPr bwMode="gray">
          <a:xfrm>
            <a:off x="5283565" y="738628"/>
            <a:ext cx="1080000" cy="1080000"/>
          </a:xfrm>
          <a:prstGeom prst="ellipse">
            <a:avLst/>
          </a:prstGeom>
        </p:spPr>
        <p:txBody>
          <a:bodyPr tIns="468000" anchor="ctr" anchorCtr="0"/>
          <a:lstStyle>
            <a:lvl1pPr marL="0" marR="0" indent="0" algn="ctr" defTabSz="914400" rtl="0" eaLnBrk="1" fontAlgn="auto" latinLnBrk="0" hangingPunct="1">
              <a:lnSpc>
                <a:spcPct val="100000"/>
              </a:lnSpc>
              <a:spcBef>
                <a:spcPts val="1200"/>
              </a:spcBef>
              <a:spcAft>
                <a:spcPts val="0"/>
              </a:spcAft>
              <a:buClrTx/>
              <a:buSzPct val="100000"/>
              <a:buFont typeface="Arial" pitchFamily="34" charset="0"/>
              <a:buNone/>
              <a:tabLst/>
              <a:defRPr sz="1000">
                <a:solidFill>
                  <a:srgbClr val="A8BAB2"/>
                </a:solidFill>
              </a:defRPr>
            </a:lvl1pPr>
          </a:lstStyle>
          <a:p>
            <a:pPr marL="0" marR="0" lvl="0" indent="0" algn="ctr" defTabSz="914400" rtl="0" eaLnBrk="1" fontAlgn="auto" latinLnBrk="0" hangingPunct="1">
              <a:lnSpc>
                <a:spcPct val="100000"/>
              </a:lnSpc>
              <a:spcBef>
                <a:spcPts val="1200"/>
              </a:spcBef>
              <a:spcAft>
                <a:spcPts val="0"/>
              </a:spcAft>
              <a:buClrTx/>
              <a:buSzPct val="100000"/>
              <a:buFont typeface="Arial" pitchFamily="34" charset="0"/>
              <a:buNone/>
              <a:tabLst/>
              <a:defRPr/>
            </a:pPr>
            <a:r>
              <a:rPr lang="en-GB" noProof="0"/>
              <a:t>Add picture</a:t>
            </a:r>
            <a:endParaRPr lang="en-GB" noProof="0" dirty="0"/>
          </a:p>
        </p:txBody>
      </p:sp>
      <p:sp>
        <p:nvSpPr>
          <p:cNvPr id="30" name="Text Placeholder 6">
            <a:extLst>
              <a:ext uri="{FF2B5EF4-FFF2-40B4-BE49-F238E27FC236}">
                <a16:creationId xmlns:a16="http://schemas.microsoft.com/office/drawing/2014/main" xmlns="" id="{73E640E6-6F1D-478B-91DA-EF27860B8F0F}"/>
              </a:ext>
            </a:extLst>
          </p:cNvPr>
          <p:cNvSpPr>
            <a:spLocks noGrp="1"/>
          </p:cNvSpPr>
          <p:nvPr>
            <p:ph type="body" sz="quarter" idx="19" hasCustomPrompt="1"/>
          </p:nvPr>
        </p:nvSpPr>
        <p:spPr>
          <a:xfrm>
            <a:off x="4871219" y="1883003"/>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31" name="Text Placeholder 6">
            <a:extLst>
              <a:ext uri="{FF2B5EF4-FFF2-40B4-BE49-F238E27FC236}">
                <a16:creationId xmlns:a16="http://schemas.microsoft.com/office/drawing/2014/main" xmlns="" id="{31BD7495-9DC8-424C-9AA0-FAD0EABDACE3}"/>
              </a:ext>
            </a:extLst>
          </p:cNvPr>
          <p:cNvSpPr>
            <a:spLocks noGrp="1"/>
          </p:cNvSpPr>
          <p:nvPr>
            <p:ph type="body" sz="quarter" idx="20" hasCustomPrompt="1"/>
          </p:nvPr>
        </p:nvSpPr>
        <p:spPr>
          <a:xfrm>
            <a:off x="4871219" y="2049899"/>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32" name="Picture Placeholder 3">
            <a:extLst>
              <a:ext uri="{FF2B5EF4-FFF2-40B4-BE49-F238E27FC236}">
                <a16:creationId xmlns:a16="http://schemas.microsoft.com/office/drawing/2014/main" xmlns="" id="{F19CD5BF-B691-42A9-9A28-7D982DEDC98D}"/>
              </a:ext>
            </a:extLst>
          </p:cNvPr>
          <p:cNvSpPr>
            <a:spLocks noGrp="1"/>
          </p:cNvSpPr>
          <p:nvPr>
            <p:ph type="pic" sz="quarter" idx="21" hasCustomPrompt="1"/>
          </p:nvPr>
        </p:nvSpPr>
        <p:spPr bwMode="gray">
          <a:xfrm>
            <a:off x="7581323" y="738628"/>
            <a:ext cx="1080000" cy="1080000"/>
          </a:xfrm>
          <a:prstGeom prst="ellipse">
            <a:avLst/>
          </a:prstGeom>
        </p:spPr>
        <p:txBody>
          <a:bodyPr tIns="468000" anchor="ctr" anchorCtr="0"/>
          <a:lstStyle>
            <a:lvl1pPr marL="0" marR="0" indent="0" algn="ctr" defTabSz="914400" rtl="0" eaLnBrk="1" fontAlgn="auto" latinLnBrk="0" hangingPunct="1">
              <a:lnSpc>
                <a:spcPct val="100000"/>
              </a:lnSpc>
              <a:spcBef>
                <a:spcPts val="1200"/>
              </a:spcBef>
              <a:spcAft>
                <a:spcPts val="0"/>
              </a:spcAft>
              <a:buClrTx/>
              <a:buSzPct val="100000"/>
              <a:buFont typeface="Arial" pitchFamily="34" charset="0"/>
              <a:buNone/>
              <a:tabLst/>
              <a:defRPr sz="1000">
                <a:solidFill>
                  <a:srgbClr val="A8BAB2"/>
                </a:solidFill>
              </a:defRPr>
            </a:lvl1pPr>
          </a:lstStyle>
          <a:p>
            <a:pPr marL="0" marR="0" lvl="0" indent="0" algn="ctr" defTabSz="914400" rtl="0" eaLnBrk="1" fontAlgn="auto" latinLnBrk="0" hangingPunct="1">
              <a:lnSpc>
                <a:spcPct val="100000"/>
              </a:lnSpc>
              <a:spcBef>
                <a:spcPts val="1200"/>
              </a:spcBef>
              <a:spcAft>
                <a:spcPts val="0"/>
              </a:spcAft>
              <a:buClrTx/>
              <a:buSzPct val="100000"/>
              <a:buFont typeface="Arial" pitchFamily="34" charset="0"/>
              <a:buNone/>
              <a:tabLst/>
              <a:defRPr/>
            </a:pPr>
            <a:r>
              <a:rPr lang="en-GB" noProof="0"/>
              <a:t>Add picture</a:t>
            </a:r>
            <a:endParaRPr lang="en-GB" noProof="0" dirty="0"/>
          </a:p>
        </p:txBody>
      </p:sp>
      <p:sp>
        <p:nvSpPr>
          <p:cNvPr id="33" name="Text Placeholder 6">
            <a:extLst>
              <a:ext uri="{FF2B5EF4-FFF2-40B4-BE49-F238E27FC236}">
                <a16:creationId xmlns:a16="http://schemas.microsoft.com/office/drawing/2014/main" xmlns="" id="{CF582FA5-0ACC-44FA-AD35-38027A4BC745}"/>
              </a:ext>
            </a:extLst>
          </p:cNvPr>
          <p:cNvSpPr>
            <a:spLocks noGrp="1"/>
          </p:cNvSpPr>
          <p:nvPr>
            <p:ph type="body" sz="quarter" idx="22" hasCustomPrompt="1"/>
          </p:nvPr>
        </p:nvSpPr>
        <p:spPr>
          <a:xfrm>
            <a:off x="7168977" y="1883003"/>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34" name="Text Placeholder 6">
            <a:extLst>
              <a:ext uri="{FF2B5EF4-FFF2-40B4-BE49-F238E27FC236}">
                <a16:creationId xmlns:a16="http://schemas.microsoft.com/office/drawing/2014/main" xmlns="" id="{34479282-0266-40A5-AD96-427D23FC8E24}"/>
              </a:ext>
            </a:extLst>
          </p:cNvPr>
          <p:cNvSpPr>
            <a:spLocks noGrp="1"/>
          </p:cNvSpPr>
          <p:nvPr>
            <p:ph type="body" sz="quarter" idx="23" hasCustomPrompt="1"/>
          </p:nvPr>
        </p:nvSpPr>
        <p:spPr>
          <a:xfrm>
            <a:off x="7168977" y="2049899"/>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35" name="Picture Placeholder 3">
            <a:extLst>
              <a:ext uri="{FF2B5EF4-FFF2-40B4-BE49-F238E27FC236}">
                <a16:creationId xmlns:a16="http://schemas.microsoft.com/office/drawing/2014/main" xmlns="" id="{A372C913-34DD-415E-8A45-FE2BAAA5AB93}"/>
              </a:ext>
            </a:extLst>
          </p:cNvPr>
          <p:cNvSpPr>
            <a:spLocks noGrp="1"/>
          </p:cNvSpPr>
          <p:nvPr>
            <p:ph type="pic" sz="quarter" idx="24" hasCustomPrompt="1"/>
          </p:nvPr>
        </p:nvSpPr>
        <p:spPr bwMode="gray">
          <a:xfrm>
            <a:off x="9881460" y="738628"/>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36" name="Text Placeholder 6">
            <a:extLst>
              <a:ext uri="{FF2B5EF4-FFF2-40B4-BE49-F238E27FC236}">
                <a16:creationId xmlns:a16="http://schemas.microsoft.com/office/drawing/2014/main" xmlns="" id="{7134E3D5-1F39-4EBB-AA24-A2FD4F813D1A}"/>
              </a:ext>
            </a:extLst>
          </p:cNvPr>
          <p:cNvSpPr>
            <a:spLocks noGrp="1"/>
          </p:cNvSpPr>
          <p:nvPr>
            <p:ph type="body" sz="quarter" idx="25" hasCustomPrompt="1"/>
          </p:nvPr>
        </p:nvSpPr>
        <p:spPr>
          <a:xfrm>
            <a:off x="9469114" y="1883003"/>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37" name="Text Placeholder 6">
            <a:extLst>
              <a:ext uri="{FF2B5EF4-FFF2-40B4-BE49-F238E27FC236}">
                <a16:creationId xmlns:a16="http://schemas.microsoft.com/office/drawing/2014/main" xmlns="" id="{A4699E8E-78EB-413E-9E61-A75A1208CF0F}"/>
              </a:ext>
            </a:extLst>
          </p:cNvPr>
          <p:cNvSpPr>
            <a:spLocks noGrp="1"/>
          </p:cNvSpPr>
          <p:nvPr>
            <p:ph type="body" sz="quarter" idx="26" hasCustomPrompt="1"/>
          </p:nvPr>
        </p:nvSpPr>
        <p:spPr>
          <a:xfrm>
            <a:off x="9469114" y="2049899"/>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38" name="Picture Placeholder 3">
            <a:extLst>
              <a:ext uri="{FF2B5EF4-FFF2-40B4-BE49-F238E27FC236}">
                <a16:creationId xmlns:a16="http://schemas.microsoft.com/office/drawing/2014/main" xmlns="" id="{055DF295-2A7B-4334-B97B-ED339BB70340}"/>
              </a:ext>
            </a:extLst>
          </p:cNvPr>
          <p:cNvSpPr>
            <a:spLocks noGrp="1"/>
          </p:cNvSpPr>
          <p:nvPr>
            <p:ph type="pic" sz="quarter" idx="27" hasCustomPrompt="1"/>
          </p:nvPr>
        </p:nvSpPr>
        <p:spPr bwMode="gray">
          <a:xfrm>
            <a:off x="5283565" y="2557409"/>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39" name="Text Placeholder 6">
            <a:extLst>
              <a:ext uri="{FF2B5EF4-FFF2-40B4-BE49-F238E27FC236}">
                <a16:creationId xmlns:a16="http://schemas.microsoft.com/office/drawing/2014/main" xmlns="" id="{86C79598-5718-4B97-9653-C258BACE02E8}"/>
              </a:ext>
            </a:extLst>
          </p:cNvPr>
          <p:cNvSpPr>
            <a:spLocks noGrp="1"/>
          </p:cNvSpPr>
          <p:nvPr>
            <p:ph type="body" sz="quarter" idx="28" hasCustomPrompt="1"/>
          </p:nvPr>
        </p:nvSpPr>
        <p:spPr>
          <a:xfrm>
            <a:off x="4871219" y="3701784"/>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40" name="Text Placeholder 6">
            <a:extLst>
              <a:ext uri="{FF2B5EF4-FFF2-40B4-BE49-F238E27FC236}">
                <a16:creationId xmlns:a16="http://schemas.microsoft.com/office/drawing/2014/main" xmlns="" id="{D1CD186E-C886-499B-8730-86302FB13D60}"/>
              </a:ext>
            </a:extLst>
          </p:cNvPr>
          <p:cNvSpPr>
            <a:spLocks noGrp="1"/>
          </p:cNvSpPr>
          <p:nvPr>
            <p:ph type="body" sz="quarter" idx="29" hasCustomPrompt="1"/>
          </p:nvPr>
        </p:nvSpPr>
        <p:spPr>
          <a:xfrm>
            <a:off x="4871219" y="3868680"/>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41" name="Picture Placeholder 3">
            <a:extLst>
              <a:ext uri="{FF2B5EF4-FFF2-40B4-BE49-F238E27FC236}">
                <a16:creationId xmlns:a16="http://schemas.microsoft.com/office/drawing/2014/main" xmlns="" id="{221F4A5A-8D58-4545-B3A9-1D7286AC7F03}"/>
              </a:ext>
            </a:extLst>
          </p:cNvPr>
          <p:cNvSpPr>
            <a:spLocks noGrp="1"/>
          </p:cNvSpPr>
          <p:nvPr>
            <p:ph type="pic" sz="quarter" idx="30" hasCustomPrompt="1"/>
          </p:nvPr>
        </p:nvSpPr>
        <p:spPr bwMode="gray">
          <a:xfrm>
            <a:off x="7581323" y="2557409"/>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42" name="Text Placeholder 6">
            <a:extLst>
              <a:ext uri="{FF2B5EF4-FFF2-40B4-BE49-F238E27FC236}">
                <a16:creationId xmlns:a16="http://schemas.microsoft.com/office/drawing/2014/main" xmlns="" id="{CAD9D006-676C-4CB9-9E60-67322DE91D15}"/>
              </a:ext>
            </a:extLst>
          </p:cNvPr>
          <p:cNvSpPr>
            <a:spLocks noGrp="1"/>
          </p:cNvSpPr>
          <p:nvPr>
            <p:ph type="body" sz="quarter" idx="31" hasCustomPrompt="1"/>
          </p:nvPr>
        </p:nvSpPr>
        <p:spPr>
          <a:xfrm>
            <a:off x="7168977" y="3701784"/>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43" name="Text Placeholder 6">
            <a:extLst>
              <a:ext uri="{FF2B5EF4-FFF2-40B4-BE49-F238E27FC236}">
                <a16:creationId xmlns:a16="http://schemas.microsoft.com/office/drawing/2014/main" xmlns="" id="{50A073A5-04E0-4873-B0FB-802CADE36667}"/>
              </a:ext>
            </a:extLst>
          </p:cNvPr>
          <p:cNvSpPr>
            <a:spLocks noGrp="1"/>
          </p:cNvSpPr>
          <p:nvPr>
            <p:ph type="body" sz="quarter" idx="32" hasCustomPrompt="1"/>
          </p:nvPr>
        </p:nvSpPr>
        <p:spPr>
          <a:xfrm>
            <a:off x="7168977" y="3868680"/>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44" name="Picture Placeholder 3">
            <a:extLst>
              <a:ext uri="{FF2B5EF4-FFF2-40B4-BE49-F238E27FC236}">
                <a16:creationId xmlns:a16="http://schemas.microsoft.com/office/drawing/2014/main" xmlns="" id="{195DD2A1-427A-429A-9C4E-E51AEBB0E0E7}"/>
              </a:ext>
            </a:extLst>
          </p:cNvPr>
          <p:cNvSpPr>
            <a:spLocks noGrp="1"/>
          </p:cNvSpPr>
          <p:nvPr>
            <p:ph type="pic" sz="quarter" idx="33" hasCustomPrompt="1"/>
          </p:nvPr>
        </p:nvSpPr>
        <p:spPr bwMode="gray">
          <a:xfrm>
            <a:off x="9881460" y="2557409"/>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45" name="Text Placeholder 6">
            <a:extLst>
              <a:ext uri="{FF2B5EF4-FFF2-40B4-BE49-F238E27FC236}">
                <a16:creationId xmlns:a16="http://schemas.microsoft.com/office/drawing/2014/main" xmlns="" id="{F28B10EF-4A1F-4980-8CD3-519EB5DBC226}"/>
              </a:ext>
            </a:extLst>
          </p:cNvPr>
          <p:cNvSpPr>
            <a:spLocks noGrp="1"/>
          </p:cNvSpPr>
          <p:nvPr>
            <p:ph type="body" sz="quarter" idx="34" hasCustomPrompt="1"/>
          </p:nvPr>
        </p:nvSpPr>
        <p:spPr>
          <a:xfrm>
            <a:off x="9469114" y="3701784"/>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46" name="Text Placeholder 6">
            <a:extLst>
              <a:ext uri="{FF2B5EF4-FFF2-40B4-BE49-F238E27FC236}">
                <a16:creationId xmlns:a16="http://schemas.microsoft.com/office/drawing/2014/main" xmlns="" id="{7E8B1A89-1311-46C8-AABE-49A07C509AB6}"/>
              </a:ext>
            </a:extLst>
          </p:cNvPr>
          <p:cNvSpPr>
            <a:spLocks noGrp="1"/>
          </p:cNvSpPr>
          <p:nvPr>
            <p:ph type="body" sz="quarter" idx="35" hasCustomPrompt="1"/>
          </p:nvPr>
        </p:nvSpPr>
        <p:spPr>
          <a:xfrm>
            <a:off x="9469114" y="3868680"/>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47" name="Picture Placeholder 3">
            <a:extLst>
              <a:ext uri="{FF2B5EF4-FFF2-40B4-BE49-F238E27FC236}">
                <a16:creationId xmlns:a16="http://schemas.microsoft.com/office/drawing/2014/main" xmlns="" id="{A1132398-8B9A-4B3D-933D-0916342541FD}"/>
              </a:ext>
            </a:extLst>
          </p:cNvPr>
          <p:cNvSpPr>
            <a:spLocks noGrp="1"/>
          </p:cNvSpPr>
          <p:nvPr>
            <p:ph type="pic" sz="quarter" idx="36" hasCustomPrompt="1"/>
          </p:nvPr>
        </p:nvSpPr>
        <p:spPr bwMode="gray">
          <a:xfrm>
            <a:off x="5283565" y="4379592"/>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48" name="Text Placeholder 6">
            <a:extLst>
              <a:ext uri="{FF2B5EF4-FFF2-40B4-BE49-F238E27FC236}">
                <a16:creationId xmlns:a16="http://schemas.microsoft.com/office/drawing/2014/main" xmlns="" id="{60DB6F48-FC4C-4A1D-9535-0E108AAFBE06}"/>
              </a:ext>
            </a:extLst>
          </p:cNvPr>
          <p:cNvSpPr>
            <a:spLocks noGrp="1"/>
          </p:cNvSpPr>
          <p:nvPr>
            <p:ph type="body" sz="quarter" idx="37" hasCustomPrompt="1"/>
          </p:nvPr>
        </p:nvSpPr>
        <p:spPr>
          <a:xfrm>
            <a:off x="4871219" y="5523967"/>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49" name="Text Placeholder 6">
            <a:extLst>
              <a:ext uri="{FF2B5EF4-FFF2-40B4-BE49-F238E27FC236}">
                <a16:creationId xmlns:a16="http://schemas.microsoft.com/office/drawing/2014/main" xmlns="" id="{A810E96A-A59E-44AE-B57E-8AF75CD1963D}"/>
              </a:ext>
            </a:extLst>
          </p:cNvPr>
          <p:cNvSpPr>
            <a:spLocks noGrp="1"/>
          </p:cNvSpPr>
          <p:nvPr>
            <p:ph type="body" sz="quarter" idx="38" hasCustomPrompt="1"/>
          </p:nvPr>
        </p:nvSpPr>
        <p:spPr>
          <a:xfrm>
            <a:off x="4871219" y="5690863"/>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50" name="Picture Placeholder 3">
            <a:extLst>
              <a:ext uri="{FF2B5EF4-FFF2-40B4-BE49-F238E27FC236}">
                <a16:creationId xmlns:a16="http://schemas.microsoft.com/office/drawing/2014/main" xmlns="" id="{198933B9-38C2-482E-AD0B-42A8177C695A}"/>
              </a:ext>
            </a:extLst>
          </p:cNvPr>
          <p:cNvSpPr>
            <a:spLocks noGrp="1"/>
          </p:cNvSpPr>
          <p:nvPr>
            <p:ph type="pic" sz="quarter" idx="39" hasCustomPrompt="1"/>
          </p:nvPr>
        </p:nvSpPr>
        <p:spPr bwMode="gray">
          <a:xfrm>
            <a:off x="7581323" y="4379592"/>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51" name="Text Placeholder 6">
            <a:extLst>
              <a:ext uri="{FF2B5EF4-FFF2-40B4-BE49-F238E27FC236}">
                <a16:creationId xmlns:a16="http://schemas.microsoft.com/office/drawing/2014/main" xmlns="" id="{3A0551C6-CAE2-4890-8760-2733C7FDE739}"/>
              </a:ext>
            </a:extLst>
          </p:cNvPr>
          <p:cNvSpPr>
            <a:spLocks noGrp="1"/>
          </p:cNvSpPr>
          <p:nvPr>
            <p:ph type="body" sz="quarter" idx="40" hasCustomPrompt="1"/>
          </p:nvPr>
        </p:nvSpPr>
        <p:spPr>
          <a:xfrm>
            <a:off x="7168977" y="5523967"/>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52" name="Text Placeholder 6">
            <a:extLst>
              <a:ext uri="{FF2B5EF4-FFF2-40B4-BE49-F238E27FC236}">
                <a16:creationId xmlns:a16="http://schemas.microsoft.com/office/drawing/2014/main" xmlns="" id="{351C2CEF-8471-4D1A-B51B-ABA769D4AFD1}"/>
              </a:ext>
            </a:extLst>
          </p:cNvPr>
          <p:cNvSpPr>
            <a:spLocks noGrp="1"/>
          </p:cNvSpPr>
          <p:nvPr>
            <p:ph type="body" sz="quarter" idx="41" hasCustomPrompt="1"/>
          </p:nvPr>
        </p:nvSpPr>
        <p:spPr>
          <a:xfrm>
            <a:off x="7168977" y="5690863"/>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53" name="Picture Placeholder 3">
            <a:extLst>
              <a:ext uri="{FF2B5EF4-FFF2-40B4-BE49-F238E27FC236}">
                <a16:creationId xmlns:a16="http://schemas.microsoft.com/office/drawing/2014/main" xmlns="" id="{0AAAD490-0511-40C3-A7FD-06F99326BA9B}"/>
              </a:ext>
            </a:extLst>
          </p:cNvPr>
          <p:cNvSpPr>
            <a:spLocks noGrp="1"/>
          </p:cNvSpPr>
          <p:nvPr>
            <p:ph type="pic" sz="quarter" idx="42" hasCustomPrompt="1"/>
          </p:nvPr>
        </p:nvSpPr>
        <p:spPr bwMode="gray">
          <a:xfrm>
            <a:off x="9881460" y="4379592"/>
            <a:ext cx="1080000" cy="1080000"/>
          </a:xfrm>
          <a:prstGeom prst="ellipse">
            <a:avLst/>
          </a:prstGeom>
        </p:spPr>
        <p:txBody>
          <a:bodyPr tIns="468000" anchor="ctr" anchorCtr="0"/>
          <a:lstStyle>
            <a:lvl1pPr marL="0" indent="0" algn="ctr">
              <a:buNone/>
              <a:defRPr sz="1000">
                <a:solidFill>
                  <a:srgbClr val="A8BAB2"/>
                </a:solidFill>
              </a:defRPr>
            </a:lvl1pPr>
          </a:lstStyle>
          <a:p>
            <a:r>
              <a:rPr lang="en-GB" noProof="0"/>
              <a:t>Add picture</a:t>
            </a:r>
            <a:endParaRPr lang="en-GB" noProof="0" dirty="0"/>
          </a:p>
        </p:txBody>
      </p:sp>
      <p:sp>
        <p:nvSpPr>
          <p:cNvPr id="54" name="Text Placeholder 6">
            <a:extLst>
              <a:ext uri="{FF2B5EF4-FFF2-40B4-BE49-F238E27FC236}">
                <a16:creationId xmlns:a16="http://schemas.microsoft.com/office/drawing/2014/main" xmlns="" id="{57D9887A-55D1-49D2-8675-5240F864DA0B}"/>
              </a:ext>
            </a:extLst>
          </p:cNvPr>
          <p:cNvSpPr>
            <a:spLocks noGrp="1"/>
          </p:cNvSpPr>
          <p:nvPr>
            <p:ph type="body" sz="quarter" idx="43" hasCustomPrompt="1"/>
          </p:nvPr>
        </p:nvSpPr>
        <p:spPr>
          <a:xfrm>
            <a:off x="9469114" y="5523967"/>
            <a:ext cx="1902588" cy="153632"/>
          </a:xfrm>
        </p:spPr>
        <p:txBody>
          <a:bodyPr wrap="none">
            <a:noAutofit/>
          </a:bodyPr>
          <a:lstStyle>
            <a:lvl1pPr marL="0" indent="0" algn="ctr">
              <a:lnSpc>
                <a:spcPct val="110000"/>
              </a:lnSpc>
              <a:spcBef>
                <a:spcPts val="0"/>
              </a:spcBef>
              <a:buNone/>
              <a:defRPr sz="1000" b="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Click to add name</a:t>
            </a:r>
            <a:endParaRPr lang="en-GB" noProof="0" dirty="0"/>
          </a:p>
        </p:txBody>
      </p:sp>
      <p:sp>
        <p:nvSpPr>
          <p:cNvPr id="55" name="Text Placeholder 6">
            <a:extLst>
              <a:ext uri="{FF2B5EF4-FFF2-40B4-BE49-F238E27FC236}">
                <a16:creationId xmlns:a16="http://schemas.microsoft.com/office/drawing/2014/main" xmlns="" id="{78D2D6D9-E53F-4A0D-BBF5-81D01913CD12}"/>
              </a:ext>
            </a:extLst>
          </p:cNvPr>
          <p:cNvSpPr>
            <a:spLocks noGrp="1"/>
          </p:cNvSpPr>
          <p:nvPr>
            <p:ph type="body" sz="quarter" idx="44" hasCustomPrompt="1"/>
          </p:nvPr>
        </p:nvSpPr>
        <p:spPr>
          <a:xfrm>
            <a:off x="9469114" y="5690863"/>
            <a:ext cx="1902588" cy="324512"/>
          </a:xfrm>
        </p:spPr>
        <p:txBody>
          <a:bodyPr wrap="square">
            <a:noAutofit/>
          </a:bodyPr>
          <a:lstStyle>
            <a:lvl1pPr marL="0" indent="0" algn="ctr">
              <a:lnSpc>
                <a:spcPct val="110000"/>
              </a:lnSpc>
              <a:spcBef>
                <a:spcPts val="0"/>
              </a:spcBef>
              <a:buNone/>
              <a:defRPr sz="1000" b="0" i="1"/>
            </a:lvl1pPr>
            <a:lvl2pPr marL="182562" indent="0">
              <a:buNone/>
              <a:defRPr sz="1100"/>
            </a:lvl2pPr>
            <a:lvl3pPr marL="444500" indent="0">
              <a:buNone/>
              <a:defRPr sz="1100"/>
            </a:lvl3pPr>
            <a:lvl4pPr marL="715963" indent="0">
              <a:buNone/>
              <a:defRPr sz="1100"/>
            </a:lvl4pPr>
            <a:lvl5pPr marL="985838" indent="0">
              <a:buNone/>
              <a:defRPr sz="1100"/>
            </a:lvl5pPr>
          </a:lstStyle>
          <a:p>
            <a:pPr lvl="0"/>
            <a:r>
              <a:rPr lang="en-GB" noProof="0"/>
              <a:t>Job title</a:t>
            </a:r>
            <a:br>
              <a:rPr lang="en-GB" noProof="0"/>
            </a:br>
            <a:r>
              <a:rPr lang="en-GB" noProof="0"/>
              <a:t>Contact information</a:t>
            </a:r>
            <a:endParaRPr lang="en-GB" noProof="0" dirty="0"/>
          </a:p>
        </p:txBody>
      </p:sp>
      <p:sp>
        <p:nvSpPr>
          <p:cNvPr id="56" name="Footer">
            <a:extLst>
              <a:ext uri="{FF2B5EF4-FFF2-40B4-BE49-F238E27FC236}">
                <a16:creationId xmlns:a16="http://schemas.microsoft.com/office/drawing/2014/main" xmlns="" id="{3D92757B-1122-4A0B-B414-F2DE3CA792C1}"/>
              </a:ext>
            </a:extLst>
          </p:cNvPr>
          <p:cNvSpPr txBox="1">
            <a:spLocks/>
          </p:cNvSpPr>
          <p:nvPr userDrawn="1">
            <p:custDataLst>
              <p:tags r:id="rId3"/>
            </p:custDataLst>
          </p:nvPr>
        </p:nvSpPr>
        <p:spPr bwMode="black">
          <a:xfrm>
            <a:off x="3254847"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pic>
        <p:nvPicPr>
          <p:cNvPr id="3" name="Picture 2">
            <a:extLst>
              <a:ext uri="{FF2B5EF4-FFF2-40B4-BE49-F238E27FC236}">
                <a16:creationId xmlns:a16="http://schemas.microsoft.com/office/drawing/2014/main" xmlns="" id="{47D89C5A-D5D5-48FA-A74B-C4AD0507D111}"/>
              </a:ext>
            </a:extLst>
          </p:cNvPr>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extLst>
      <p:ext uri="{BB962C8B-B14F-4D97-AF65-F5344CB8AC3E}">
        <p14:creationId xmlns:p14="http://schemas.microsoft.com/office/powerpoint/2010/main" val="330403361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ower Symbol" preserve="1" userDrawn="1">
  <p:cSld name="Power Symbol">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p>
        </p:txBody>
      </p:sp>
      <p:sp>
        <p:nvSpPr>
          <p:cNvPr id="3" name="Footer Placeholder 2"/>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9" name="Rectangle 8"/>
          <p:cNvSpPr/>
          <p:nvPr userDrawn="1"/>
        </p:nvSpPr>
        <p:spPr>
          <a:xfrm>
            <a:off x="4943872" y="2564904"/>
            <a:ext cx="2304256" cy="1728192"/>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wissReSans" pitchFamily="34" charset="0"/>
            </a:endParaRPr>
          </a:p>
        </p:txBody>
      </p:sp>
      <p:grpSp>
        <p:nvGrpSpPr>
          <p:cNvPr id="11" name="Group 10"/>
          <p:cNvGrpSpPr/>
          <p:nvPr userDrawn="1"/>
        </p:nvGrpSpPr>
        <p:grpSpPr>
          <a:xfrm>
            <a:off x="4656138" y="1989138"/>
            <a:ext cx="2879725" cy="2879725"/>
            <a:chOff x="3132138" y="1989138"/>
            <a:chExt cx="2879725" cy="2879725"/>
          </a:xfrm>
        </p:grpSpPr>
        <p:sp>
          <p:nvSpPr>
            <p:cNvPr id="12" name="Rectangle 11"/>
            <p:cNvSpPr/>
            <p:nvPr userDrawn="1"/>
          </p:nvSpPr>
          <p:spPr>
            <a:xfrm>
              <a:off x="3707904" y="2564904"/>
              <a:ext cx="1728192" cy="1728192"/>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wissReSans" pitchFamily="34" charset="0"/>
              </a:endParaRPr>
            </a:p>
          </p:txBody>
        </p:sp>
        <p:sp>
          <p:nvSpPr>
            <p:cNvPr id="13" name="Freeform 5"/>
            <p:cNvSpPr>
              <a:spLocks noEditPoints="1"/>
            </p:cNvSpPr>
            <p:nvPr userDrawn="1"/>
          </p:nvSpPr>
          <p:spPr bwMode="auto">
            <a:xfrm>
              <a:off x="3132138" y="1989138"/>
              <a:ext cx="2879725" cy="2879725"/>
            </a:xfrm>
            <a:custGeom>
              <a:avLst/>
              <a:gdLst>
                <a:gd name="T0" fmla="*/ 738 w 1476"/>
                <a:gd name="T1" fmla="*/ 0 h 1476"/>
                <a:gd name="T2" fmla="*/ 0 w 1476"/>
                <a:gd name="T3" fmla="*/ 738 h 1476"/>
                <a:gd name="T4" fmla="*/ 738 w 1476"/>
                <a:gd name="T5" fmla="*/ 1476 h 1476"/>
                <a:gd name="T6" fmla="*/ 1476 w 1476"/>
                <a:gd name="T7" fmla="*/ 738 h 1476"/>
                <a:gd name="T8" fmla="*/ 738 w 1476"/>
                <a:gd name="T9" fmla="*/ 0 h 1476"/>
                <a:gd name="T10" fmla="*/ 547 w 1476"/>
                <a:gd name="T11" fmla="*/ 1099 h 1476"/>
                <a:gd name="T12" fmla="*/ 388 w 1476"/>
                <a:gd name="T13" fmla="*/ 1099 h 1476"/>
                <a:gd name="T14" fmla="*/ 388 w 1476"/>
                <a:gd name="T15" fmla="*/ 637 h 1476"/>
                <a:gd name="T16" fmla="*/ 547 w 1476"/>
                <a:gd name="T17" fmla="*/ 637 h 1476"/>
                <a:gd name="T18" fmla="*/ 547 w 1476"/>
                <a:gd name="T19" fmla="*/ 1099 h 1476"/>
                <a:gd name="T20" fmla="*/ 817 w 1476"/>
                <a:gd name="T21" fmla="*/ 1099 h 1476"/>
                <a:gd name="T22" fmla="*/ 658 w 1476"/>
                <a:gd name="T23" fmla="*/ 1099 h 1476"/>
                <a:gd name="T24" fmla="*/ 658 w 1476"/>
                <a:gd name="T25" fmla="*/ 637 h 1476"/>
                <a:gd name="T26" fmla="*/ 817 w 1476"/>
                <a:gd name="T27" fmla="*/ 637 h 1476"/>
                <a:gd name="T28" fmla="*/ 817 w 1476"/>
                <a:gd name="T29" fmla="*/ 1099 h 1476"/>
                <a:gd name="T30" fmla="*/ 1088 w 1476"/>
                <a:gd name="T31" fmla="*/ 1099 h 1476"/>
                <a:gd name="T32" fmla="*/ 929 w 1476"/>
                <a:gd name="T33" fmla="*/ 1099 h 1476"/>
                <a:gd name="T34" fmla="*/ 929 w 1476"/>
                <a:gd name="T35" fmla="*/ 637 h 1476"/>
                <a:gd name="T36" fmla="*/ 1088 w 1476"/>
                <a:gd name="T37" fmla="*/ 637 h 1476"/>
                <a:gd name="T38" fmla="*/ 1088 w 1476"/>
                <a:gd name="T39" fmla="*/ 1099 h 1476"/>
                <a:gd name="T40" fmla="*/ 1094 w 1476"/>
                <a:gd name="T41" fmla="*/ 524 h 1476"/>
                <a:gd name="T42" fmla="*/ 382 w 1476"/>
                <a:gd name="T43" fmla="*/ 524 h 1476"/>
                <a:gd name="T44" fmla="*/ 382 w 1476"/>
                <a:gd name="T45" fmla="*/ 374 h 1476"/>
                <a:gd name="T46" fmla="*/ 1094 w 1476"/>
                <a:gd name="T47" fmla="*/ 374 h 1476"/>
                <a:gd name="T48" fmla="*/ 1094 w 1476"/>
                <a:gd name="T49" fmla="*/ 524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6" h="1476">
                  <a:moveTo>
                    <a:pt x="738" y="0"/>
                  </a:moveTo>
                  <a:cubicBezTo>
                    <a:pt x="330" y="0"/>
                    <a:pt x="0" y="331"/>
                    <a:pt x="0" y="738"/>
                  </a:cubicBezTo>
                  <a:cubicBezTo>
                    <a:pt x="0" y="1146"/>
                    <a:pt x="330" y="1476"/>
                    <a:pt x="738" y="1476"/>
                  </a:cubicBezTo>
                  <a:cubicBezTo>
                    <a:pt x="1145" y="1476"/>
                    <a:pt x="1476" y="1146"/>
                    <a:pt x="1476" y="738"/>
                  </a:cubicBezTo>
                  <a:cubicBezTo>
                    <a:pt x="1476" y="331"/>
                    <a:pt x="1145" y="0"/>
                    <a:pt x="738" y="0"/>
                  </a:cubicBezTo>
                  <a:moveTo>
                    <a:pt x="547" y="1099"/>
                  </a:moveTo>
                  <a:cubicBezTo>
                    <a:pt x="388" y="1099"/>
                    <a:pt x="388" y="1099"/>
                    <a:pt x="388" y="1099"/>
                  </a:cubicBezTo>
                  <a:cubicBezTo>
                    <a:pt x="388" y="637"/>
                    <a:pt x="388" y="637"/>
                    <a:pt x="388" y="637"/>
                  </a:cubicBezTo>
                  <a:cubicBezTo>
                    <a:pt x="547" y="637"/>
                    <a:pt x="547" y="637"/>
                    <a:pt x="547" y="637"/>
                  </a:cubicBezTo>
                  <a:lnTo>
                    <a:pt x="547" y="1099"/>
                  </a:lnTo>
                  <a:close/>
                  <a:moveTo>
                    <a:pt x="817" y="1099"/>
                  </a:moveTo>
                  <a:cubicBezTo>
                    <a:pt x="658" y="1099"/>
                    <a:pt x="658" y="1099"/>
                    <a:pt x="658" y="1099"/>
                  </a:cubicBezTo>
                  <a:cubicBezTo>
                    <a:pt x="658" y="637"/>
                    <a:pt x="658" y="637"/>
                    <a:pt x="658" y="637"/>
                  </a:cubicBezTo>
                  <a:cubicBezTo>
                    <a:pt x="817" y="637"/>
                    <a:pt x="817" y="637"/>
                    <a:pt x="817" y="637"/>
                  </a:cubicBezTo>
                  <a:lnTo>
                    <a:pt x="817" y="1099"/>
                  </a:lnTo>
                  <a:close/>
                  <a:moveTo>
                    <a:pt x="1088" y="1099"/>
                  </a:moveTo>
                  <a:cubicBezTo>
                    <a:pt x="929" y="1099"/>
                    <a:pt x="929" y="1099"/>
                    <a:pt x="929" y="1099"/>
                  </a:cubicBezTo>
                  <a:cubicBezTo>
                    <a:pt x="929" y="637"/>
                    <a:pt x="929" y="637"/>
                    <a:pt x="929" y="637"/>
                  </a:cubicBezTo>
                  <a:cubicBezTo>
                    <a:pt x="1088" y="637"/>
                    <a:pt x="1088" y="637"/>
                    <a:pt x="1088" y="637"/>
                  </a:cubicBezTo>
                  <a:lnTo>
                    <a:pt x="1088" y="1099"/>
                  </a:lnTo>
                  <a:close/>
                  <a:moveTo>
                    <a:pt x="1094" y="524"/>
                  </a:moveTo>
                  <a:cubicBezTo>
                    <a:pt x="382" y="524"/>
                    <a:pt x="382" y="524"/>
                    <a:pt x="382" y="524"/>
                  </a:cubicBezTo>
                  <a:cubicBezTo>
                    <a:pt x="382" y="374"/>
                    <a:pt x="382" y="374"/>
                    <a:pt x="382" y="374"/>
                  </a:cubicBezTo>
                  <a:cubicBezTo>
                    <a:pt x="1094" y="374"/>
                    <a:pt x="1094" y="374"/>
                    <a:pt x="1094" y="374"/>
                  </a:cubicBezTo>
                  <a:lnTo>
                    <a:pt x="1094" y="524"/>
                  </a:lnTo>
                  <a:close/>
                </a:path>
              </a:pathLst>
            </a:custGeom>
            <a:solidFill>
              <a:srgbClr val="627D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Closing" preserve="1" userDrawn="1">
  <p:cSld name="Closin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xmlns="" id="{6C520D35-CCB9-4E70-9662-C4E73E3AFD76}"/>
              </a:ext>
            </a:extLst>
          </p:cNvPr>
          <p:cNvPicPr>
            <a:picLocks/>
          </p:cNvPicPr>
          <p:nvPr userDrawn="1">
            <p:custDataLst>
              <p:tags r:id="rId2"/>
            </p:custDataLst>
          </p:nvPr>
        </p:nvPicPr>
        <p:blipFill>
          <a:blip r:embed="rId8">
            <a:extLst>
              <a:ext uri="{28A0092B-C50C-407E-A947-70E740481C1C}">
                <a14:useLocalDpi xmlns:a14="http://schemas.microsoft.com/office/drawing/2010/main" val="0"/>
              </a:ext>
            </a:extLst>
          </a:blip>
          <a:stretch>
            <a:fillRect/>
          </a:stretch>
        </p:blipFill>
        <p:spPr bwMode="hidden">
          <a:xfrm>
            <a:off x="0" y="0"/>
            <a:ext cx="12192000" cy="6858000"/>
          </a:xfrm>
          <a:prstGeom prst="rect">
            <a:avLst/>
          </a:prstGeom>
        </p:spPr>
      </p:pic>
      <p:sp>
        <p:nvSpPr>
          <p:cNvPr id="2" name="Title 1"/>
          <p:cNvSpPr>
            <a:spLocks noGrp="1"/>
          </p:cNvSpPr>
          <p:nvPr>
            <p:ph type="ctrTitle"/>
          </p:nvPr>
        </p:nvSpPr>
        <p:spPr bwMode="gray">
          <a:xfrm>
            <a:off x="695325" y="1628775"/>
            <a:ext cx="9913177" cy="1329620"/>
          </a:xfrm>
        </p:spPr>
        <p:txBody>
          <a:bodyPr anchor="t" anchorCtr="0">
            <a:noAutofit/>
          </a:bodyPr>
          <a:lstStyle>
            <a:lvl1pPr algn="l">
              <a:lnSpc>
                <a:spcPct val="80000"/>
              </a:lnSpc>
              <a:defRPr sz="4800">
                <a:solidFill>
                  <a:srgbClr val="FFFFFF"/>
                </a:solidFill>
                <a:latin typeface="SwissReSans Light" pitchFamily="34" charset="0"/>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p>
            <a:endParaRPr lang="en-GB" dirty="0"/>
          </a:p>
        </p:txBody>
      </p:sp>
      <p:sp>
        <p:nvSpPr>
          <p:cNvPr id="7" name="Footer Placeholder 6"/>
          <p:cNvSpPr>
            <a:spLocks noGrp="1"/>
          </p:cNvSpPr>
          <p:nvPr>
            <p:ph type="ftr" sz="quarter" idx="11"/>
          </p:nvPr>
        </p:nvSpPr>
        <p:spPr/>
        <p:txBody>
          <a:bodyPr/>
          <a:lstStyle/>
          <a:p>
            <a:endParaRPr lang="en-GB" dirty="0"/>
          </a:p>
        </p:txBody>
      </p:sp>
      <p:sp>
        <p:nvSpPr>
          <p:cNvPr id="8" name="Slide Number Placeholder 7"/>
          <p:cNvSpPr>
            <a:spLocks noGrp="1"/>
          </p:cNvSpPr>
          <p:nvPr>
            <p:ph type="sldNum" sz="quarter" idx="12"/>
            <p:custDataLst>
              <p:tags r:id="rId3"/>
            </p:custDataLst>
          </p:nvPr>
        </p:nvSpPr>
        <p:spPr/>
        <p:txBody>
          <a:bodyPr/>
          <a:lstStyle/>
          <a:p>
            <a:fld id="{5E4D2043-7E31-4A53-BD33-72A88E682172}" type="slidenum">
              <a:rPr lang="en-GB" smtClean="0"/>
              <a:pPr/>
              <a:t>‹#›</a:t>
            </a:fld>
            <a:endParaRPr lang="en-GB" dirty="0"/>
          </a:p>
        </p:txBody>
      </p:sp>
      <p:sp>
        <p:nvSpPr>
          <p:cNvPr id="9" name="Text Placeholder 9"/>
          <p:cNvSpPr>
            <a:spLocks noGrp="1"/>
          </p:cNvSpPr>
          <p:nvPr>
            <p:ph type="body" sz="quarter" idx="13"/>
          </p:nvPr>
        </p:nvSpPr>
        <p:spPr>
          <a:xfrm>
            <a:off x="695325" y="3573016"/>
            <a:ext cx="9913177" cy="2448372"/>
          </a:xfrm>
        </p:spPr>
        <p:txBody>
          <a:bodyPr/>
          <a:lstStyle>
            <a:lvl1pPr marL="0" indent="0">
              <a:spcBef>
                <a:spcPts val="0"/>
              </a:spcBef>
              <a:spcAft>
                <a:spcPts val="1200"/>
              </a:spcAft>
              <a:buFontTx/>
              <a:buNone/>
              <a:defRPr sz="1200">
                <a:solidFill>
                  <a:srgbClr val="283E36"/>
                </a:solidFill>
                <a:latin typeface="SwissReSans Light" panose="020B0504020202020204" pitchFamily="34" charset="0"/>
              </a:defRPr>
            </a:lvl1pPr>
            <a:lvl2pPr marL="182562" indent="0">
              <a:spcBef>
                <a:spcPts val="0"/>
              </a:spcBef>
              <a:spcAft>
                <a:spcPts val="1200"/>
              </a:spcAft>
              <a:buFontTx/>
              <a:buNone/>
              <a:defRPr sz="1200">
                <a:solidFill>
                  <a:srgbClr val="283E36"/>
                </a:solidFill>
                <a:latin typeface="SwissReSans Light" panose="020B0504020202020204" pitchFamily="34" charset="0"/>
              </a:defRPr>
            </a:lvl2pPr>
            <a:lvl3pPr marL="444500" indent="0">
              <a:spcBef>
                <a:spcPts val="0"/>
              </a:spcBef>
              <a:spcAft>
                <a:spcPts val="1200"/>
              </a:spcAft>
              <a:buFontTx/>
              <a:buNone/>
              <a:defRPr sz="1200">
                <a:solidFill>
                  <a:srgbClr val="283E36"/>
                </a:solidFill>
                <a:latin typeface="SwissReSans Light" panose="020B0504020202020204" pitchFamily="34" charset="0"/>
              </a:defRPr>
            </a:lvl3pPr>
            <a:lvl4pPr marL="715963" indent="0">
              <a:spcBef>
                <a:spcPts val="0"/>
              </a:spcBef>
              <a:spcAft>
                <a:spcPts val="1200"/>
              </a:spcAft>
              <a:buFontTx/>
              <a:buNone/>
              <a:defRPr sz="1200">
                <a:solidFill>
                  <a:srgbClr val="283E36"/>
                </a:solidFill>
                <a:latin typeface="SwissReSans Light" panose="020B0504020202020204" pitchFamily="34" charset="0"/>
              </a:defRPr>
            </a:lvl4pPr>
            <a:lvl5pPr marL="985838" indent="0">
              <a:spcBef>
                <a:spcPts val="0"/>
              </a:spcBef>
              <a:spcAft>
                <a:spcPts val="1200"/>
              </a:spcAft>
              <a:buFontTx/>
              <a:buNone/>
              <a:defRPr sz="1200">
                <a:solidFill>
                  <a:srgbClr val="283E36"/>
                </a:solidFill>
                <a:latin typeface="SwissReSans Light" panose="020B0504020202020204" pitchFamily="34" charset="0"/>
              </a:defRPr>
            </a:lvl5pPr>
          </a:lstStyle>
          <a:p>
            <a:pPr lvl="0"/>
            <a:r>
              <a:rPr lang="en-GB"/>
              <a:t>Edit Master text styles</a:t>
            </a:r>
            <a:endParaRPr lang="en-GB" dirty="0"/>
          </a:p>
        </p:txBody>
      </p:sp>
      <p:sp>
        <p:nvSpPr>
          <p:cNvPr id="10" name="Classification"/>
          <p:cNvSpPr txBox="1">
            <a:spLocks noChangeArrowheads="1"/>
          </p:cNvSpPr>
          <p:nvPr userDrawn="1">
            <p:custDataLst>
              <p:tags r:id="rId4"/>
            </p:custDataLst>
          </p:nvPr>
        </p:nvSpPr>
        <p:spPr bwMode="black">
          <a:xfrm>
            <a:off x="4022173" y="260350"/>
            <a:ext cx="7679599" cy="139700"/>
          </a:xfrm>
          <a:prstGeom prst="rect">
            <a:avLst/>
          </a:prstGeom>
          <a:noFill/>
          <a:ln w="9525" algn="ctr">
            <a:noFill/>
            <a:miter lim="800000"/>
            <a:headEnd/>
            <a:tailEnd/>
          </a:ln>
          <a:effectLst/>
        </p:spPr>
        <p:txBody>
          <a:bodyPr wrap="none" lIns="0" tIns="0" rIns="0" bIns="0"/>
          <a:lstStyle/>
          <a:p>
            <a:pPr algn="r">
              <a:buClrTx/>
              <a:buSzTx/>
              <a:buFontTx/>
              <a:buNone/>
            </a:pPr>
            <a:endParaRPr lang="en-GB" sz="900" dirty="0">
              <a:solidFill>
                <a:srgbClr val="283E36"/>
              </a:solidFill>
              <a:latin typeface="SwissReSans" pitchFamily="34" charset="0"/>
            </a:endParaRPr>
          </a:p>
        </p:txBody>
      </p:sp>
      <p:sp>
        <p:nvSpPr>
          <p:cNvPr id="13" name="Footer"/>
          <p:cNvSpPr txBox="1">
            <a:spLocks/>
          </p:cNvSpPr>
          <p:nvPr userDrawn="1">
            <p:custDataLst>
              <p:tags r:id="rId5"/>
            </p:custDataLst>
          </p:nvPr>
        </p:nvSpPr>
        <p:spPr bwMode="black">
          <a:xfrm>
            <a:off x="3120661"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pic>
        <p:nvPicPr>
          <p:cNvPr id="14" name="Picture 13">
            <a:extLst>
              <a:ext uri="{FF2B5EF4-FFF2-40B4-BE49-F238E27FC236}">
                <a16:creationId xmlns:a16="http://schemas.microsoft.com/office/drawing/2014/main" xmlns="" id="{A7BA8876-977E-46F0-BBD7-B0B14C588F55}"/>
              </a:ext>
            </a:extLst>
          </p:cNvPr>
          <p:cNvPicPr>
            <a:picLocks noChangeAspect="1"/>
          </p:cNvPicPr>
          <p:nvPr userDrawn="1">
            <p:custDataLst>
              <p:tags r:id="rId6"/>
            </p:custDataLst>
          </p:nvPr>
        </p:nvPicPr>
        <p:blipFill>
          <a:blip r:embed="rId9"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extLst>
      <p:ext uri="{BB962C8B-B14F-4D97-AF65-F5344CB8AC3E}">
        <p14:creationId xmlns:p14="http://schemas.microsoft.com/office/powerpoint/2010/main" val="377255674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black">
          <a:xfrm>
            <a:off x="695325" y="1628776"/>
            <a:ext cx="11017250" cy="4392513"/>
          </a:xfrm>
        </p:spPr>
        <p:txBody>
          <a:bodyPr/>
          <a:lstStyle>
            <a:lvl1pPr>
              <a:defRPr>
                <a:latin typeface="SwissReSans" pitchFamily="34" charset="0"/>
              </a:defRPr>
            </a:lvl1pPr>
            <a:lvl2pPr>
              <a:defRPr>
                <a:latin typeface="SwissReSans" pitchFamily="34" charset="0"/>
              </a:defRPr>
            </a:lvl2pPr>
            <a:lvl3pPr>
              <a:defRPr>
                <a:latin typeface="SwissReSans" pitchFamily="34" charset="0"/>
              </a:defRPr>
            </a:lvl3pPr>
            <a:lvl4pPr>
              <a:defRPr>
                <a:latin typeface="SwissReSans" pitchFamily="34" charset="0"/>
              </a:defRPr>
            </a:lvl4pPr>
            <a:lvl5pPr>
              <a:defRPr>
                <a:latin typeface="SwissReSans" pitchFamily="34" charset="0"/>
              </a:defRPr>
            </a:lvl5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itle 4"/>
          <p:cNvSpPr>
            <a:spLocks noGrp="1"/>
          </p:cNvSpPr>
          <p:nvPr>
            <p:ph type="title"/>
          </p:nvPr>
        </p:nvSpPr>
        <p:spPr/>
        <p:txBody>
          <a:bodyPr/>
          <a:lstStyle/>
          <a:p>
            <a:r>
              <a:rPr lang="en-GB"/>
              <a:t>Click to edit Master title style</a:t>
            </a:r>
            <a:endParaRPr lang="en-GB" dirty="0"/>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preserve="1" userDrawn="1">
  <p:cSld name="Section Header">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xmlns="" id="{6D5EE11D-C1A1-4FB7-89C5-9A39789A43B5}"/>
              </a:ext>
            </a:extLst>
          </p:cNvPr>
          <p:cNvPicPr>
            <a:picLocks/>
          </p:cNvPicPr>
          <p:nvPr userDrawn="1">
            <p:custDataLst>
              <p:tags r:id="rId2"/>
            </p:custDataLst>
          </p:nvPr>
        </p:nvPicPr>
        <p:blipFill>
          <a:blip r:embed="rId8">
            <a:extLst>
              <a:ext uri="{28A0092B-C50C-407E-A947-70E740481C1C}">
                <a14:useLocalDpi xmlns:a14="http://schemas.microsoft.com/office/drawing/2010/main" val="0"/>
              </a:ext>
            </a:extLst>
          </a:blip>
          <a:stretch>
            <a:fillRect/>
          </a:stretch>
        </p:blipFill>
        <p:spPr bwMode="hidden">
          <a:xfrm>
            <a:off x="0" y="0"/>
            <a:ext cx="12192000" cy="6858000"/>
          </a:xfrm>
          <a:prstGeom prst="rect">
            <a:avLst/>
          </a:prstGeom>
        </p:spPr>
      </p:pic>
      <p:sp>
        <p:nvSpPr>
          <p:cNvPr id="2" name="Title 1"/>
          <p:cNvSpPr>
            <a:spLocks noGrp="1"/>
          </p:cNvSpPr>
          <p:nvPr>
            <p:ph type="title"/>
          </p:nvPr>
        </p:nvSpPr>
        <p:spPr bwMode="gray">
          <a:xfrm>
            <a:off x="695325" y="1628775"/>
            <a:ext cx="9913177" cy="1329620"/>
          </a:xfrm>
        </p:spPr>
        <p:txBody>
          <a:bodyPr vert="horz" lIns="0" tIns="0" rIns="0" bIns="0" rtlCol="0" anchor="t" anchorCtr="0">
            <a:noAutofit/>
          </a:bodyPr>
          <a:lstStyle>
            <a:lvl1pPr algn="l" defTabSz="914400" rtl="0" eaLnBrk="1" latinLnBrk="0" hangingPunct="1">
              <a:lnSpc>
                <a:spcPct val="80000"/>
              </a:lnSpc>
              <a:spcBef>
                <a:spcPct val="0"/>
              </a:spcBef>
              <a:buNone/>
              <a:defRPr lang="en-GB" sz="4800" kern="1200" dirty="0">
                <a:solidFill>
                  <a:srgbClr val="FFFFFF"/>
                </a:solidFill>
                <a:latin typeface="SwissReSans Light" pitchFamily="34" charset="0"/>
                <a:ea typeface="+mj-ea"/>
                <a:cs typeface="+mj-cs"/>
              </a:defRPr>
            </a:lvl1pPr>
          </a:lstStyle>
          <a:p>
            <a:r>
              <a:rPr lang="en-GB"/>
              <a:t>Click to edit Master title style</a:t>
            </a:r>
            <a:endParaRPr lang="en-GB" dirty="0"/>
          </a:p>
        </p:txBody>
      </p:sp>
      <p:sp>
        <p:nvSpPr>
          <p:cNvPr id="10" name="Text Placeholder 9"/>
          <p:cNvSpPr>
            <a:spLocks noGrp="1"/>
          </p:cNvSpPr>
          <p:nvPr>
            <p:ph type="body" sz="quarter" idx="12"/>
          </p:nvPr>
        </p:nvSpPr>
        <p:spPr>
          <a:xfrm>
            <a:off x="695325" y="3573016"/>
            <a:ext cx="9913177" cy="2448372"/>
          </a:xfrm>
        </p:spPr>
        <p:txBody>
          <a:bodyPr/>
          <a:lstStyle>
            <a:lvl1pPr>
              <a:spcBef>
                <a:spcPts val="0"/>
              </a:spcBef>
              <a:defRPr sz="1800">
                <a:solidFill>
                  <a:srgbClr val="283E36"/>
                </a:solidFill>
                <a:latin typeface="SwissReSans Light" panose="020B0504020202020204" pitchFamily="34" charset="0"/>
              </a:defRPr>
            </a:lvl1pPr>
            <a:lvl2pPr>
              <a:spcBef>
                <a:spcPts val="0"/>
              </a:spcBef>
              <a:defRPr sz="1600">
                <a:solidFill>
                  <a:srgbClr val="283E36"/>
                </a:solidFill>
                <a:latin typeface="SwissReSans Light" panose="020B0504020202020204" pitchFamily="34" charset="0"/>
              </a:defRPr>
            </a:lvl2pPr>
            <a:lvl3pPr>
              <a:spcBef>
                <a:spcPts val="0"/>
              </a:spcBef>
              <a:defRPr sz="1600">
                <a:solidFill>
                  <a:srgbClr val="283E36"/>
                </a:solidFill>
                <a:latin typeface="SwissReSans Light" panose="020B0504020202020204" pitchFamily="34" charset="0"/>
              </a:defRPr>
            </a:lvl3pPr>
            <a:lvl4pPr>
              <a:spcBef>
                <a:spcPts val="0"/>
              </a:spcBef>
              <a:defRPr sz="1600">
                <a:solidFill>
                  <a:srgbClr val="283E36"/>
                </a:solidFill>
                <a:latin typeface="SwissReSans Light" panose="020B0504020202020204" pitchFamily="34" charset="0"/>
              </a:defRPr>
            </a:lvl4pPr>
            <a:lvl5pPr>
              <a:spcBef>
                <a:spcPts val="0"/>
              </a:spcBef>
              <a:defRPr sz="1600">
                <a:solidFill>
                  <a:srgbClr val="283E36"/>
                </a:solidFill>
                <a:latin typeface="SwissReSans Light" panose="020B0504020202020204" pitchFamily="34" charset="0"/>
              </a:defRPr>
            </a:lvl5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 name="Date Placeholder 2"/>
          <p:cNvSpPr>
            <a:spLocks noGrp="1"/>
          </p:cNvSpPr>
          <p:nvPr>
            <p:ph type="dt" sz="half" idx="13"/>
          </p:nvPr>
        </p:nvSpPr>
        <p:spPr/>
        <p:txBody>
          <a:bodyPr/>
          <a:lstStyle/>
          <a:p>
            <a:endParaRPr lang="en-GB" dirty="0"/>
          </a:p>
        </p:txBody>
      </p:sp>
      <p:sp>
        <p:nvSpPr>
          <p:cNvPr id="4" name="Footer Placeholder 3"/>
          <p:cNvSpPr>
            <a:spLocks noGrp="1"/>
          </p:cNvSpPr>
          <p:nvPr>
            <p:ph type="ftr" sz="quarter" idx="14"/>
          </p:nvPr>
        </p:nvSpPr>
        <p:spPr/>
        <p:txBody>
          <a:bodyPr/>
          <a:lstStyle/>
          <a:p>
            <a:endParaRPr lang="en-GB" dirty="0"/>
          </a:p>
        </p:txBody>
      </p:sp>
      <p:sp>
        <p:nvSpPr>
          <p:cNvPr id="8" name="Slide Number Placeholder 7"/>
          <p:cNvSpPr>
            <a:spLocks noGrp="1"/>
          </p:cNvSpPr>
          <p:nvPr>
            <p:ph type="sldNum" sz="quarter" idx="15"/>
            <p:custDataLst>
              <p:tags r:id="rId3"/>
            </p:custDataLst>
          </p:nvPr>
        </p:nvSpPr>
        <p:spPr/>
        <p:txBody>
          <a:bodyPr/>
          <a:lstStyle/>
          <a:p>
            <a:fld id="{5E4D2043-7E31-4A53-BD33-72A88E682172}" type="slidenum">
              <a:rPr lang="en-GB" smtClean="0"/>
              <a:pPr/>
              <a:t>‹#›</a:t>
            </a:fld>
            <a:endParaRPr lang="en-GB" dirty="0"/>
          </a:p>
        </p:txBody>
      </p:sp>
      <p:sp>
        <p:nvSpPr>
          <p:cNvPr id="11" name="Classification"/>
          <p:cNvSpPr txBox="1">
            <a:spLocks noChangeArrowheads="1"/>
          </p:cNvSpPr>
          <p:nvPr userDrawn="1">
            <p:custDataLst>
              <p:tags r:id="rId4"/>
            </p:custDataLst>
          </p:nvPr>
        </p:nvSpPr>
        <p:spPr bwMode="black">
          <a:xfrm>
            <a:off x="4022173" y="260350"/>
            <a:ext cx="7679599" cy="139700"/>
          </a:xfrm>
          <a:prstGeom prst="rect">
            <a:avLst/>
          </a:prstGeom>
          <a:noFill/>
          <a:ln w="9525" algn="ctr">
            <a:noFill/>
            <a:miter lim="800000"/>
            <a:headEnd/>
            <a:tailEnd/>
          </a:ln>
          <a:effectLst/>
        </p:spPr>
        <p:txBody>
          <a:bodyPr wrap="none" lIns="0" tIns="0" rIns="0" bIns="0"/>
          <a:lstStyle/>
          <a:p>
            <a:pPr algn="r">
              <a:buClrTx/>
              <a:buSzTx/>
              <a:buFontTx/>
              <a:buNone/>
            </a:pPr>
            <a:endParaRPr lang="en-GB" sz="900" dirty="0">
              <a:solidFill>
                <a:srgbClr val="283E36"/>
              </a:solidFill>
              <a:latin typeface="SwissReSans" pitchFamily="34" charset="0"/>
            </a:endParaRPr>
          </a:p>
        </p:txBody>
      </p:sp>
      <p:sp>
        <p:nvSpPr>
          <p:cNvPr id="14" name="Footer"/>
          <p:cNvSpPr txBox="1">
            <a:spLocks/>
          </p:cNvSpPr>
          <p:nvPr userDrawn="1">
            <p:custDataLst>
              <p:tags r:id="rId5"/>
            </p:custDataLst>
          </p:nvPr>
        </p:nvSpPr>
        <p:spPr bwMode="black">
          <a:xfrm>
            <a:off x="3120661"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pic>
        <p:nvPicPr>
          <p:cNvPr id="13" name="Picture 12">
            <a:extLst>
              <a:ext uri="{FF2B5EF4-FFF2-40B4-BE49-F238E27FC236}">
                <a16:creationId xmlns:a16="http://schemas.microsoft.com/office/drawing/2014/main" xmlns="" id="{00C22524-E535-496F-90E3-6FE87E5669AA}"/>
              </a:ext>
            </a:extLst>
          </p:cNvPr>
          <p:cNvPicPr>
            <a:picLocks noChangeAspect="1"/>
          </p:cNvPicPr>
          <p:nvPr userDrawn="1">
            <p:custDataLst>
              <p:tags r:id="rId6"/>
            </p:custDataLst>
          </p:nvPr>
        </p:nvPicPr>
        <p:blipFill>
          <a:blip r:embed="rId9"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bwMode="black">
          <a:xfrm>
            <a:off x="695326" y="1628774"/>
            <a:ext cx="5328000" cy="4392000"/>
          </a:xfrm>
        </p:spPr>
        <p:txBody>
          <a:bodyPr/>
          <a:lstStyle>
            <a:lvl1pPr>
              <a:defRPr sz="1800">
                <a:latin typeface="SwissReSans" pitchFamily="34" charset="0"/>
              </a:defRPr>
            </a:lvl1pPr>
            <a:lvl2pPr>
              <a:defRPr sz="1600">
                <a:latin typeface="SwissReSans" pitchFamily="34" charset="0"/>
              </a:defRPr>
            </a:lvl2pPr>
            <a:lvl3pPr>
              <a:defRPr sz="1600">
                <a:latin typeface="SwissReSans" pitchFamily="34" charset="0"/>
              </a:defRPr>
            </a:lvl3pPr>
            <a:lvl4pPr>
              <a:defRPr sz="1600">
                <a:latin typeface="SwissReSans" pitchFamily="34" charset="0"/>
              </a:defRPr>
            </a:lvl4pPr>
            <a:lvl5pPr>
              <a:defRPr sz="1600">
                <a:latin typeface="SwissReSans" pitchFamily="34" charset="0"/>
              </a:defRPr>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bwMode="black">
          <a:xfrm>
            <a:off x="6384032" y="1628776"/>
            <a:ext cx="5328000" cy="4392000"/>
          </a:xfrm>
        </p:spPr>
        <p:txBody>
          <a:bodyPr/>
          <a:lstStyle>
            <a:lvl1pPr>
              <a:defRPr sz="1800">
                <a:latin typeface="SwissReSans" pitchFamily="34" charset="0"/>
              </a:defRPr>
            </a:lvl1pPr>
            <a:lvl2pPr>
              <a:defRPr sz="1600">
                <a:latin typeface="SwissReSans" pitchFamily="34" charset="0"/>
              </a:defRPr>
            </a:lvl2pPr>
            <a:lvl3pPr>
              <a:defRPr sz="1600">
                <a:latin typeface="SwissReSans" pitchFamily="34" charset="0"/>
              </a:defRPr>
            </a:lvl3pPr>
            <a:lvl4pPr>
              <a:defRPr sz="1600">
                <a:latin typeface="SwissReSans" pitchFamily="34" charset="0"/>
              </a:defRPr>
            </a:lvl4pPr>
            <a:lvl5pPr>
              <a:defRPr sz="1600">
                <a:latin typeface="SwissReSans" pitchFamily="34" charset="0"/>
              </a:defRPr>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7"/>
          <p:cNvSpPr>
            <a:spLocks noGrp="1"/>
          </p:cNvSpPr>
          <p:nvPr>
            <p:ph type="title"/>
          </p:nvPr>
        </p:nvSpPr>
        <p:spPr/>
        <p:txBody>
          <a:body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lang="en-GB" dirty="0"/>
          </a:p>
        </p:txBody>
      </p:sp>
      <p:sp>
        <p:nvSpPr>
          <p:cNvPr id="7" name="Footer Placeholder 6"/>
          <p:cNvSpPr>
            <a:spLocks noGrp="1"/>
          </p:cNvSpPr>
          <p:nvPr>
            <p:ph type="ftr" sz="quarter" idx="11"/>
          </p:nvPr>
        </p:nvSpPr>
        <p:spPr/>
        <p:txBody>
          <a:bodyPr/>
          <a:lstStyle/>
          <a:p>
            <a:endParaRPr lang="en-GB" dirty="0"/>
          </a:p>
        </p:txBody>
      </p:sp>
      <p:sp>
        <p:nvSpPr>
          <p:cNvPr id="8" name="Slide Number Placeholder 7"/>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9" name="Title 8"/>
          <p:cNvSpPr>
            <a:spLocks noGrp="1"/>
          </p:cNvSpPr>
          <p:nvPr>
            <p:ph type="title"/>
          </p:nvPr>
        </p:nvSpPr>
        <p:spPr/>
        <p:txBody>
          <a:bodyPr/>
          <a:lstStyle/>
          <a:p>
            <a:r>
              <a:rPr lang="en-GB"/>
              <a:t>Click to edit Master title style</a:t>
            </a:r>
            <a:endParaRPr lang="en-GB"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Key Message" preserve="1" userDrawn="1">
  <p:cSld name="Key Messag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Key Message with Gradient" preserve="1" userDrawn="1">
  <p:cSld name="Key Message with Gradient">
    <p:bg>
      <p:bgPr>
        <a:gradFill>
          <a:gsLst>
            <a:gs pos="0">
              <a:schemeClr val="tx2"/>
            </a:gs>
            <a:gs pos="100000">
              <a:schemeClr val="bg2"/>
            </a:gs>
          </a:gsLst>
          <a:lin ang="0" scaled="1"/>
        </a:grad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custDataLst>
              <p:tags r:id="rId2"/>
            </p:custDataLst>
          </p:nvPr>
        </p:nvSpPr>
        <p:spPr/>
        <p:txBody>
          <a:bodyPr/>
          <a:lstStyle>
            <a:lvl1pPr>
              <a:defRPr>
                <a:solidFill>
                  <a:srgbClr val="FFFFFF"/>
                </a:solidFill>
              </a:defRPr>
            </a:lvl1pPr>
          </a:lstStyle>
          <a:p>
            <a:fld id="{5E4D2043-7E31-4A53-BD33-72A88E682172}" type="slidenum">
              <a:rPr lang="en-GB" smtClean="0"/>
              <a:pPr/>
              <a:t>‹#›</a:t>
            </a:fld>
            <a:endParaRPr lang="en-GB" dirty="0"/>
          </a:p>
        </p:txBody>
      </p:sp>
      <p:sp>
        <p:nvSpPr>
          <p:cNvPr id="9" name="Footer">
            <a:extLst>
              <a:ext uri="{FF2B5EF4-FFF2-40B4-BE49-F238E27FC236}">
                <a16:creationId xmlns:a16="http://schemas.microsoft.com/office/drawing/2014/main" xmlns="" id="{95A25EDE-8428-429E-BE07-354A88A6623D}"/>
              </a:ext>
            </a:extLst>
          </p:cNvPr>
          <p:cNvSpPr txBox="1">
            <a:spLocks/>
          </p:cNvSpPr>
          <p:nvPr userDrawn="1">
            <p:custDataLst>
              <p:tags r:id="rId3"/>
            </p:custDataLst>
          </p:nvPr>
        </p:nvSpPr>
        <p:spPr bwMode="black">
          <a:xfrm>
            <a:off x="3254847"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FFFFFF"/>
                </a:solidFill>
                <a:latin typeface="SwissReSans" pitchFamily="34" charset="0"/>
                <a:ea typeface="+mn-ea"/>
                <a:cs typeface="+mn-cs"/>
              </a:rPr>
              <a:t>Swiss Re sigma NatCat webinar | 14 May 2019</a:t>
            </a:r>
            <a:endParaRPr lang="en-GB" sz="1000" b="0" kern="1200" dirty="0">
              <a:solidFill>
                <a:srgbClr val="FFFFFF"/>
              </a:solidFill>
              <a:latin typeface="SwissReSans" pitchFamily="34" charset="0"/>
              <a:ea typeface="+mn-ea"/>
              <a:cs typeface="+mn-cs"/>
            </a:endParaRPr>
          </a:p>
        </p:txBody>
      </p:sp>
      <p:pic>
        <p:nvPicPr>
          <p:cNvPr id="3" name="Picture 2">
            <a:extLst>
              <a:ext uri="{FF2B5EF4-FFF2-40B4-BE49-F238E27FC236}">
                <a16:creationId xmlns:a16="http://schemas.microsoft.com/office/drawing/2014/main" xmlns="" id="{60716746-0A67-48D3-98C6-BEF4A1D9DE91}"/>
              </a:ext>
            </a:extLst>
          </p:cNvPr>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extLst>
      <p:ext uri="{BB962C8B-B14F-4D97-AF65-F5344CB8AC3E}">
        <p14:creationId xmlns:p14="http://schemas.microsoft.com/office/powerpoint/2010/main" val="254587737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Gradient, Text and Image" preserve="1" userDrawn="1">
  <p:cSld name="Gradient, Text and Ima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C5A4DEE0-C41B-4076-8B94-57B0E7907B17}"/>
              </a:ext>
            </a:extLst>
          </p:cNvPr>
          <p:cNvSpPr/>
          <p:nvPr userDrawn="1"/>
        </p:nvSpPr>
        <p:spPr bwMode="gray">
          <a:xfrm>
            <a:off x="0" y="0"/>
            <a:ext cx="6102350" cy="6858000"/>
          </a:xfrm>
          <a:prstGeom prst="rect">
            <a:avLst/>
          </a:prstGeom>
          <a:gradFill>
            <a:gsLst>
              <a:gs pos="0">
                <a:schemeClr val="tx2"/>
              </a:gs>
              <a:gs pos="100000">
                <a:schemeClr val="bg2"/>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wissReSans" pitchFamily="34" charset="0"/>
            </a:endParaRPr>
          </a:p>
        </p:txBody>
      </p:sp>
      <p:sp>
        <p:nvSpPr>
          <p:cNvPr id="12" name="Picture Placeholder 7"/>
          <p:cNvSpPr>
            <a:spLocks noGrp="1"/>
          </p:cNvSpPr>
          <p:nvPr>
            <p:ph type="pic" sz="quarter" idx="13" hasCustomPrompt="1"/>
          </p:nvPr>
        </p:nvSpPr>
        <p:spPr bwMode="gray">
          <a:xfrm>
            <a:off x="6102350" y="0"/>
            <a:ext cx="6089650" cy="6858000"/>
          </a:xfrm>
        </p:spPr>
        <p:txBody>
          <a:bodyPr lIns="0" tIns="900000" anchor="ctr"/>
          <a:lstStyle>
            <a:lvl1pPr algn="ctr">
              <a:spcBef>
                <a:spcPts val="0"/>
              </a:spcBef>
              <a:buFontTx/>
              <a:buNone/>
              <a:defRPr sz="1200">
                <a:solidFill>
                  <a:srgbClr val="A8BAB2"/>
                </a:solidFill>
                <a:latin typeface="SwissReSans" pitchFamily="34" charset="0"/>
              </a:defRPr>
            </a:lvl1pPr>
          </a:lstStyle>
          <a:p>
            <a:r>
              <a:rPr lang="en-GB" noProof="1"/>
              <a:t>Click to browse for an own image.</a:t>
            </a:r>
            <a:br>
              <a:rPr lang="en-GB" noProof="1"/>
            </a:br>
            <a:r>
              <a:rPr lang="en-GB" noProof="1"/>
              <a:t>Be careful to avoid an image that clashes</a:t>
            </a:r>
            <a:br>
              <a:rPr lang="en-GB" noProof="1"/>
            </a:br>
            <a:r>
              <a:rPr lang="en-GB" noProof="1"/>
              <a:t>with the gradient colour.</a:t>
            </a:r>
          </a:p>
        </p:txBody>
      </p:sp>
      <p:sp>
        <p:nvSpPr>
          <p:cNvPr id="8" name="Title 7"/>
          <p:cNvSpPr>
            <a:spLocks noGrp="1"/>
          </p:cNvSpPr>
          <p:nvPr>
            <p:ph type="title"/>
          </p:nvPr>
        </p:nvSpPr>
        <p:spPr bwMode="gray">
          <a:xfrm>
            <a:off x="695325" y="692151"/>
            <a:ext cx="4920621" cy="692647"/>
          </a:xfrm>
        </p:spPr>
        <p:txBody>
          <a:bodyPr/>
          <a:lstStyle>
            <a:lvl1pPr>
              <a:defRPr>
                <a:solidFill>
                  <a:srgbClr val="FFFFFF"/>
                </a:solidFill>
              </a:defRPr>
            </a:lvl1pPr>
          </a:lstStyle>
          <a:p>
            <a:r>
              <a:rPr lang="en-GB"/>
              <a:t>Click to edit Master title style</a:t>
            </a:r>
            <a:endParaRPr lang="en-GB" dirty="0"/>
          </a:p>
        </p:txBody>
      </p:sp>
      <p:sp>
        <p:nvSpPr>
          <p:cNvPr id="9" name="Date Placeholder 8"/>
          <p:cNvSpPr>
            <a:spLocks noGrp="1"/>
          </p:cNvSpPr>
          <p:nvPr>
            <p:ph type="dt" sz="half" idx="10"/>
          </p:nvPr>
        </p:nvSpPr>
        <p:spPr/>
        <p:txBody>
          <a:bodyPr/>
          <a:lstStyle/>
          <a:p>
            <a:endParaRPr lang="en-GB" dirty="0"/>
          </a:p>
        </p:txBody>
      </p:sp>
      <p:sp>
        <p:nvSpPr>
          <p:cNvPr id="10" name="Footer Placeholder 9"/>
          <p:cNvSpPr>
            <a:spLocks noGrp="1"/>
          </p:cNvSpPr>
          <p:nvPr>
            <p:ph type="ftr" sz="quarter" idx="11"/>
          </p:nvPr>
        </p:nvSpPr>
        <p:spPr/>
        <p:txBody>
          <a:bodyPr/>
          <a:lstStyle/>
          <a:p>
            <a:endParaRPr lang="en-GB" dirty="0"/>
          </a:p>
        </p:txBody>
      </p:sp>
      <p:sp>
        <p:nvSpPr>
          <p:cNvPr id="11" name="Slide Number Placeholder 10"/>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4" name="Text Placeholder 3">
            <a:extLst>
              <a:ext uri="{FF2B5EF4-FFF2-40B4-BE49-F238E27FC236}">
                <a16:creationId xmlns:a16="http://schemas.microsoft.com/office/drawing/2014/main" xmlns="" id="{5E2C90A8-D632-4D32-AA86-6231D6EA8ACF}"/>
              </a:ext>
            </a:extLst>
          </p:cNvPr>
          <p:cNvSpPr>
            <a:spLocks noGrp="1"/>
          </p:cNvSpPr>
          <p:nvPr>
            <p:ph type="body" sz="quarter" idx="14"/>
          </p:nvPr>
        </p:nvSpPr>
        <p:spPr bwMode="gray">
          <a:xfrm>
            <a:off x="695324" y="1628774"/>
            <a:ext cx="4920624" cy="4392614"/>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3" name="Picture 2">
            <a:extLst>
              <a:ext uri="{FF2B5EF4-FFF2-40B4-BE49-F238E27FC236}">
                <a16:creationId xmlns:a16="http://schemas.microsoft.com/office/drawing/2014/main" xmlns="" id="{E2E9580D-E57E-43DE-99F7-5FECA41DB1FC}"/>
              </a:ext>
            </a:extLst>
          </p:cNvPr>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extLst>
      <p:ext uri="{BB962C8B-B14F-4D97-AF65-F5344CB8AC3E}">
        <p14:creationId xmlns:p14="http://schemas.microsoft.com/office/powerpoint/2010/main" val="260117109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Image" preserve="1" userDrawn="1">
  <p:cSld name="Image">
    <p:bg>
      <p:bgPr>
        <a:solidFill>
          <a:srgbClr val="D1DCD6"/>
        </a:solidFill>
        <a:effectLst/>
      </p:bgPr>
    </p:bg>
    <p:spTree>
      <p:nvGrpSpPr>
        <p:cNvPr id="1" name=""/>
        <p:cNvGrpSpPr/>
        <p:nvPr/>
      </p:nvGrpSpPr>
      <p:grpSpPr>
        <a:xfrm>
          <a:off x="0" y="0"/>
          <a:ext cx="0" cy="0"/>
          <a:chOff x="0" y="0"/>
          <a:chExt cx="0" cy="0"/>
        </a:xfrm>
      </p:grpSpPr>
      <p:sp>
        <p:nvSpPr>
          <p:cNvPr id="3" name="Picture Placeholder 2" hidden="1"/>
          <p:cNvSpPr>
            <a:spLocks noGrp="1"/>
          </p:cNvSpPr>
          <p:nvPr>
            <p:ph type="pic" idx="1"/>
          </p:nvPr>
        </p:nvSpPr>
        <p:spPr bwMode="gray">
          <a:xfrm>
            <a:off x="0" y="0"/>
            <a:ext cx="12192000" cy="6858000"/>
          </a:xfrm>
        </p:spPr>
        <p:txBody>
          <a:bodyPr/>
          <a:lstStyle>
            <a:lvl1pPr marL="0" indent="0">
              <a:buNone/>
              <a:defRPr sz="1200">
                <a:solidFill>
                  <a:srgbClr val="A8BAB2"/>
                </a:solidFill>
                <a:latin typeface="SwissReSans"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6" name="Date Placeholder 5"/>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custDataLst>
              <p:tags r:id="rId2"/>
            </p:custDataLst>
          </p:nvPr>
        </p:nvSpPr>
        <p:spPr/>
        <p:txBody>
          <a:bodyPr/>
          <a:lstStyle/>
          <a:p>
            <a:fld id="{5E4D2043-7E31-4A53-BD33-72A88E682172}" type="slidenum">
              <a:rPr lang="en-GB" smtClean="0"/>
              <a:pPr/>
              <a:t>‹#›</a:t>
            </a:fld>
            <a:endParaRPr lang="en-GB" dirty="0"/>
          </a:p>
        </p:txBody>
      </p:sp>
      <p:sp>
        <p:nvSpPr>
          <p:cNvPr id="10" name="Classification"/>
          <p:cNvSpPr txBox="1">
            <a:spLocks noChangeArrowheads="1"/>
          </p:cNvSpPr>
          <p:nvPr userDrawn="1">
            <p:custDataLst>
              <p:tags r:id="rId3"/>
            </p:custDataLst>
          </p:nvPr>
        </p:nvSpPr>
        <p:spPr bwMode="black">
          <a:xfrm>
            <a:off x="4022173" y="260350"/>
            <a:ext cx="7679599" cy="139700"/>
          </a:xfrm>
          <a:prstGeom prst="rect">
            <a:avLst/>
          </a:prstGeom>
          <a:noFill/>
          <a:ln w="9525" algn="ctr">
            <a:noFill/>
            <a:miter lim="800000"/>
            <a:headEnd/>
            <a:tailEnd/>
          </a:ln>
          <a:effectLst/>
        </p:spPr>
        <p:txBody>
          <a:bodyPr wrap="none" lIns="0" tIns="0" rIns="0" bIns="0"/>
          <a:lstStyle/>
          <a:p>
            <a:pPr algn="r">
              <a:buClrTx/>
              <a:buSzTx/>
              <a:buFontTx/>
              <a:buNone/>
            </a:pPr>
            <a:endParaRPr lang="en-GB" sz="900" dirty="0">
              <a:solidFill>
                <a:srgbClr val="283E36"/>
              </a:solidFill>
              <a:latin typeface="SwissReSans" pitchFamily="34" charset="0"/>
            </a:endParaRPr>
          </a:p>
        </p:txBody>
      </p:sp>
      <p:sp>
        <p:nvSpPr>
          <p:cNvPr id="12" name="Footer"/>
          <p:cNvSpPr txBox="1">
            <a:spLocks/>
          </p:cNvSpPr>
          <p:nvPr userDrawn="1">
            <p:custDataLst>
              <p:tags r:id="rId4"/>
            </p:custDataLst>
          </p:nvPr>
        </p:nvSpPr>
        <p:spPr bwMode="black">
          <a:xfrm>
            <a:off x="3120661"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pic>
        <p:nvPicPr>
          <p:cNvPr id="4" name="Picture 3">
            <a:extLst>
              <a:ext uri="{FF2B5EF4-FFF2-40B4-BE49-F238E27FC236}">
                <a16:creationId xmlns:a16="http://schemas.microsoft.com/office/drawing/2014/main" xmlns="" id="{F146786E-D677-4947-B631-AC9E9C80FDEF}"/>
              </a:ext>
            </a:extLst>
          </p:cNvPr>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tags" Target="../tags/tag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695325" y="692151"/>
            <a:ext cx="11017250" cy="692647"/>
          </a:xfrm>
          <a:prstGeom prst="rect">
            <a:avLst/>
          </a:prstGeom>
        </p:spPr>
        <p:txBody>
          <a:bodyPr vert="horz" lIns="0" tIns="0" rIns="0" bIns="0" rtlCol="0" anchor="t" anchorCtr="0">
            <a:noAutofit/>
          </a:bodyPr>
          <a:lstStyle/>
          <a:p>
            <a:r>
              <a:rPr lang="en-GB"/>
              <a:t>Click to edit Master title style</a:t>
            </a:r>
            <a:endParaRPr lang="en-GB" dirty="0"/>
          </a:p>
        </p:txBody>
      </p:sp>
      <p:sp>
        <p:nvSpPr>
          <p:cNvPr id="3" name="Text Placeholder 2"/>
          <p:cNvSpPr>
            <a:spLocks noGrp="1"/>
          </p:cNvSpPr>
          <p:nvPr>
            <p:ph type="body" idx="1"/>
          </p:nvPr>
        </p:nvSpPr>
        <p:spPr bwMode="black">
          <a:xfrm>
            <a:off x="695325" y="1628776"/>
            <a:ext cx="11017250" cy="4392513"/>
          </a:xfrm>
          <a:prstGeom prst="rect">
            <a:avLst/>
          </a:prstGeom>
        </p:spPr>
        <p:txBody>
          <a:bodyPr vert="horz" lIns="0" tIns="0" rIns="0" bIns="0" rtlCol="0">
            <a:no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lassification"/>
          <p:cNvSpPr txBox="1">
            <a:spLocks noChangeArrowheads="1"/>
          </p:cNvSpPr>
          <p:nvPr>
            <p:custDataLst>
              <p:tags r:id="rId19"/>
            </p:custDataLst>
          </p:nvPr>
        </p:nvSpPr>
        <p:spPr bwMode="black">
          <a:xfrm>
            <a:off x="4022172" y="260350"/>
            <a:ext cx="7679599" cy="139700"/>
          </a:xfrm>
          <a:prstGeom prst="rect">
            <a:avLst/>
          </a:prstGeom>
          <a:noFill/>
          <a:ln w="9525" algn="ctr">
            <a:noFill/>
            <a:miter lim="800000"/>
            <a:headEnd/>
            <a:tailEnd/>
          </a:ln>
          <a:effectLst/>
        </p:spPr>
        <p:txBody>
          <a:bodyPr wrap="none" lIns="0" tIns="0" rIns="0" bIns="0"/>
          <a:lstStyle/>
          <a:p>
            <a:pPr algn="r">
              <a:buClrTx/>
              <a:buSzTx/>
              <a:buFontTx/>
              <a:buNone/>
            </a:pPr>
            <a:endParaRPr lang="en-GB" sz="900" dirty="0">
              <a:solidFill>
                <a:srgbClr val="283E36"/>
              </a:solidFill>
              <a:latin typeface="SwissReSans" pitchFamily="34" charset="0"/>
            </a:endParaRPr>
          </a:p>
        </p:txBody>
      </p:sp>
      <p:sp>
        <p:nvSpPr>
          <p:cNvPr id="9" name="Footer"/>
          <p:cNvSpPr txBox="1">
            <a:spLocks/>
          </p:cNvSpPr>
          <p:nvPr>
            <p:custDataLst>
              <p:tags r:id="rId20"/>
            </p:custDataLst>
          </p:nvPr>
        </p:nvSpPr>
        <p:spPr bwMode="black">
          <a:xfrm>
            <a:off x="3254847" y="6505850"/>
            <a:ext cx="7871883" cy="139700"/>
          </a:xfrm>
          <a:prstGeom prst="rect">
            <a:avLst/>
          </a:prstGeom>
        </p:spPr>
        <p:txBody>
          <a:bodyPr vert="horz" wrap="none" lIns="0" tIns="0" rIns="0" bIns="0" rtlCol="0" anchor="b" anchorCtr="0"/>
          <a:lstStyle/>
          <a:p>
            <a:pPr marL="0" algn="r" defTabSz="914400" rtl="0" eaLnBrk="1" latinLnBrk="0" hangingPunct="1"/>
            <a:r>
              <a:rPr lang="en-GB" sz="1000" b="0" kern="1200">
                <a:solidFill>
                  <a:srgbClr val="283E36"/>
                </a:solidFill>
                <a:latin typeface="SwissReSans" pitchFamily="34" charset="0"/>
                <a:ea typeface="+mn-ea"/>
                <a:cs typeface="+mn-cs"/>
              </a:rPr>
              <a:t>Swiss Re sigma NatCat webinar | 14 May 2019</a:t>
            </a:r>
            <a:endParaRPr lang="en-GB" sz="1000" b="0" kern="1200" dirty="0">
              <a:solidFill>
                <a:srgbClr val="283E36"/>
              </a:solidFill>
              <a:latin typeface="SwissReSans" pitchFamily="34" charset="0"/>
              <a:ea typeface="+mn-ea"/>
              <a:cs typeface="+mn-cs"/>
            </a:endParaRPr>
          </a:p>
        </p:txBody>
      </p:sp>
      <p:sp>
        <p:nvSpPr>
          <p:cNvPr id="11" name="Date Placeholder 10"/>
          <p:cNvSpPr>
            <a:spLocks noGrp="1"/>
          </p:cNvSpPr>
          <p:nvPr>
            <p:ph type="dt" sz="half" idx="2"/>
          </p:nvPr>
        </p:nvSpPr>
        <p:spPr bwMode="black">
          <a:xfrm>
            <a:off x="9782581" y="6918846"/>
            <a:ext cx="1823939" cy="182562"/>
          </a:xfrm>
          <a:prstGeom prst="rect">
            <a:avLst/>
          </a:prstGeom>
        </p:spPr>
        <p:txBody>
          <a:bodyPr vert="horz" lIns="0" tIns="0" rIns="0" bIns="0" rtlCol="0" anchor="ctr"/>
          <a:lstStyle>
            <a:lvl1pPr algn="r">
              <a:defRPr sz="600">
                <a:solidFill>
                  <a:srgbClr val="A8BAB2"/>
                </a:solidFill>
                <a:latin typeface="SwissReSans" pitchFamily="34" charset="0"/>
              </a:defRPr>
            </a:lvl1pPr>
          </a:lstStyle>
          <a:p>
            <a:endParaRPr lang="en-GB" dirty="0"/>
          </a:p>
        </p:txBody>
      </p:sp>
      <p:sp>
        <p:nvSpPr>
          <p:cNvPr id="12" name="Footer Placeholder 11"/>
          <p:cNvSpPr>
            <a:spLocks noGrp="1"/>
          </p:cNvSpPr>
          <p:nvPr>
            <p:ph type="ftr" sz="quarter" idx="3"/>
          </p:nvPr>
        </p:nvSpPr>
        <p:spPr bwMode="black">
          <a:xfrm>
            <a:off x="1141719" y="6918845"/>
            <a:ext cx="8064500" cy="182563"/>
          </a:xfrm>
          <a:prstGeom prst="rect">
            <a:avLst/>
          </a:prstGeom>
        </p:spPr>
        <p:txBody>
          <a:bodyPr vert="horz" lIns="0" tIns="0" rIns="0" bIns="0" rtlCol="0" anchor="ctr"/>
          <a:lstStyle>
            <a:lvl1pPr algn="l">
              <a:defRPr sz="600">
                <a:solidFill>
                  <a:srgbClr val="A8BAB2"/>
                </a:solidFill>
                <a:latin typeface="SwissReSans" pitchFamily="34" charset="0"/>
              </a:defRPr>
            </a:lvl1pPr>
          </a:lstStyle>
          <a:p>
            <a:endParaRPr lang="en-GB" dirty="0"/>
          </a:p>
        </p:txBody>
      </p:sp>
      <p:sp>
        <p:nvSpPr>
          <p:cNvPr id="5" name="Slide Number Placeholder 4"/>
          <p:cNvSpPr>
            <a:spLocks noGrp="1"/>
          </p:cNvSpPr>
          <p:nvPr>
            <p:ph type="sldNum" sz="quarter" idx="4"/>
            <p:custDataLst>
              <p:tags r:id="rId21"/>
            </p:custDataLst>
          </p:nvPr>
        </p:nvSpPr>
        <p:spPr>
          <a:xfrm>
            <a:off x="11414762" y="6472512"/>
            <a:ext cx="287008" cy="182562"/>
          </a:xfrm>
          <a:prstGeom prst="rect">
            <a:avLst/>
          </a:prstGeom>
        </p:spPr>
        <p:txBody>
          <a:bodyPr vert="horz" wrap="none" lIns="0" tIns="0" rIns="0" bIns="0" rtlCol="0" anchor="b" anchorCtr="0"/>
          <a:lstStyle>
            <a:lvl1pPr algn="r">
              <a:defRPr sz="1200">
                <a:solidFill>
                  <a:srgbClr val="283E36"/>
                </a:solidFill>
                <a:latin typeface="SwissReSans" panose="020B0604020202020204" pitchFamily="34" charset="0"/>
              </a:defRPr>
            </a:lvl1pPr>
          </a:lstStyle>
          <a:p>
            <a:fld id="{5E4D2043-7E31-4A53-BD33-72A88E682172}" type="slidenum">
              <a:rPr lang="en-GB" smtClean="0"/>
              <a:pPr/>
              <a:t>‹#›</a:t>
            </a:fld>
            <a:endParaRPr lang="en-GB" dirty="0"/>
          </a:p>
        </p:txBody>
      </p:sp>
      <p:pic>
        <p:nvPicPr>
          <p:cNvPr id="6" name="Picture 5">
            <a:extLst>
              <a:ext uri="{FF2B5EF4-FFF2-40B4-BE49-F238E27FC236}">
                <a16:creationId xmlns:a16="http://schemas.microsoft.com/office/drawing/2014/main" xmlns="" id="{C9068741-2497-4823-ADCF-621AA1488228}"/>
              </a:ext>
            </a:extLst>
          </p:cNvPr>
          <p:cNvPicPr>
            <a:picLocks noChangeAspect="1"/>
          </p:cNvPicPr>
          <p:nvPr userDrawn="1">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gray">
          <a:xfrm>
            <a:off x="401752" y="6456609"/>
            <a:ext cx="924431" cy="21751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64" r:id="rId7"/>
    <p:sldLayoutId id="2147483665" r:id="rId8"/>
    <p:sldLayoutId id="2147483657" r:id="rId9"/>
    <p:sldLayoutId id="2147483660" r:id="rId10"/>
    <p:sldLayoutId id="2147483661" r:id="rId11"/>
    <p:sldLayoutId id="2147483662" r:id="rId12"/>
    <p:sldLayoutId id="2147483663" r:id="rId13"/>
    <p:sldLayoutId id="2147483666" r:id="rId14"/>
    <p:sldLayoutId id="2147483667" r:id="rId15"/>
    <p:sldLayoutId id="2147483658" r:id="rId16"/>
    <p:sldLayoutId id="2147483659" r:id="rId17"/>
  </p:sldLayoutIdLst>
  <p:hf hdr="0" ftr="0" dt="0"/>
  <p:txStyles>
    <p:titleStyle>
      <a:lvl1pPr algn="l" defTabSz="914400" rtl="0" eaLnBrk="1" latinLnBrk="0" hangingPunct="1">
        <a:lnSpc>
          <a:spcPct val="90000"/>
        </a:lnSpc>
        <a:spcBef>
          <a:spcPct val="0"/>
        </a:spcBef>
        <a:buNone/>
        <a:defRPr sz="2400" kern="1200">
          <a:solidFill>
            <a:schemeClr val="tx2"/>
          </a:solidFill>
          <a:latin typeface="SwissReSans" pitchFamily="34" charset="0"/>
          <a:ea typeface="+mj-ea"/>
          <a:cs typeface="+mj-cs"/>
        </a:defRPr>
      </a:lvl1pPr>
    </p:titleStyle>
    <p:bodyStyle>
      <a:lvl1pPr marL="182563" indent="-182563" algn="l" defTabSz="914400" rtl="0" eaLnBrk="1" latinLnBrk="0" hangingPunct="1">
        <a:lnSpc>
          <a:spcPct val="100000"/>
        </a:lnSpc>
        <a:spcBef>
          <a:spcPts val="1200"/>
        </a:spcBef>
        <a:buClrTx/>
        <a:buSzPct val="100000"/>
        <a:buFont typeface="Arial" pitchFamily="34" charset="0"/>
        <a:buChar char="•"/>
        <a:defRPr sz="1800" kern="1200">
          <a:solidFill>
            <a:srgbClr val="283E36"/>
          </a:solidFill>
          <a:latin typeface="SwissReSans" pitchFamily="34" charset="0"/>
          <a:ea typeface="+mn-ea"/>
          <a:cs typeface="+mn-cs"/>
        </a:defRPr>
      </a:lvl1pPr>
      <a:lvl2pPr marL="444500" indent="-261938"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2pPr>
      <a:lvl3pPr marL="715963" indent="-271463"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3pPr>
      <a:lvl4pPr marL="985838"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4pPr>
      <a:lvl5pPr marL="1255713"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userDrawn="1">
          <p15:clr>
            <a:srgbClr val="F26B43"/>
          </p15:clr>
        </p15:guide>
        <p15:guide id="2" orient="horz" pos="436" userDrawn="1">
          <p15:clr>
            <a:srgbClr val="F26B43"/>
          </p15:clr>
        </p15:guide>
        <p15:guide id="3" pos="7378" userDrawn="1">
          <p15:clr>
            <a:srgbClr val="F26B43"/>
          </p15:clr>
        </p15:guide>
        <p15:guide id="4" orient="horz" pos="1026" userDrawn="1">
          <p15:clr>
            <a:srgbClr val="F26B43"/>
          </p15:clr>
        </p15:guide>
        <p15:guide id="5" orient="horz" pos="3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2.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11.png"/><Relationship Id="rId2" Type="http://schemas.openxmlformats.org/officeDocument/2006/relationships/tags" Target="../tags/tag45.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oleObject1.bin"/><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14.png"/><Relationship Id="rId2" Type="http://schemas.openxmlformats.org/officeDocument/2006/relationships/tags" Target="../tags/tag47.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xmlns="" id="{41259A5F-569B-43E7-ACAC-44B9E7284DFB}"/>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a:stretch>
            <a:fillRect/>
          </a:stretch>
        </p:blipFill>
        <p:spPr>
          <a:solidFill>
            <a:srgbClr val="FFFFFF"/>
          </a:solidFill>
        </p:spPr>
      </p:pic>
      <p:sp>
        <p:nvSpPr>
          <p:cNvPr id="11" name="Rectangle 10">
            <a:extLst>
              <a:ext uri="{FF2B5EF4-FFF2-40B4-BE49-F238E27FC236}">
                <a16:creationId xmlns:a16="http://schemas.microsoft.com/office/drawing/2014/main" xmlns="" id="{64B209AE-EE91-407C-BCC7-3ED67ECA472C}"/>
              </a:ext>
            </a:extLst>
          </p:cNvPr>
          <p:cNvSpPr>
            <a:spLocks noChangeAspect="1"/>
          </p:cNvSpPr>
          <p:nvPr>
            <p:custDataLst>
              <p:tags r:id="rId1"/>
            </p:custDataLst>
          </p:nvPr>
        </p:nvSpPr>
        <p:spPr bwMode="gray">
          <a:xfrm>
            <a:off x="0" y="1289050"/>
            <a:ext cx="12192000" cy="2136775"/>
          </a:xfrm>
          <a:prstGeom prst="rect">
            <a:avLst/>
          </a:prstGeom>
          <a:gradFill flip="none" rotWithShape="0">
            <a:gsLst>
              <a:gs pos="0">
                <a:schemeClr val="bg2">
                  <a:alpha val="80000"/>
                </a:schemeClr>
              </a:gs>
              <a:gs pos="100000">
                <a:schemeClr val="tx2">
                  <a:alpha val="80000"/>
                </a:schemeClr>
              </a:gs>
            </a:gsLst>
            <a:lin ang="10800000" scaled="1"/>
            <a:tileRect/>
          </a:grad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latin typeface="SwissReSans" pitchFamily="34" charset="0"/>
            </a:endParaRPr>
          </a:p>
        </p:txBody>
      </p:sp>
      <p:sp>
        <p:nvSpPr>
          <p:cNvPr id="3" name="Title 2"/>
          <p:cNvSpPr>
            <a:spLocks noGrp="1"/>
          </p:cNvSpPr>
          <p:nvPr>
            <p:ph type="ctrTitle"/>
          </p:nvPr>
        </p:nvSpPr>
        <p:spPr/>
        <p:txBody>
          <a:bodyPr/>
          <a:lstStyle/>
          <a:p>
            <a:r>
              <a:rPr lang="en-US" i="1" dirty="0"/>
              <a:t>sigma</a:t>
            </a:r>
            <a:r>
              <a:rPr lang="en-US" dirty="0"/>
              <a:t> 2/2019</a:t>
            </a:r>
            <a:br>
              <a:rPr lang="en-US" dirty="0"/>
            </a:br>
            <a:r>
              <a:rPr lang="en-GB" sz="3200" dirty="0"/>
              <a:t>Natural catastrophes and man-made disasters in 2018:</a:t>
            </a:r>
            <a:br>
              <a:rPr lang="en-GB" sz="3200" dirty="0"/>
            </a:br>
            <a:r>
              <a:rPr lang="en-GB" sz="3200" dirty="0"/>
              <a:t>“secondary” perils on the frontline</a:t>
            </a:r>
            <a:r>
              <a:rPr lang="en-GB" dirty="0"/>
              <a:t/>
            </a:r>
            <a:br>
              <a:rPr lang="en-GB" dirty="0"/>
            </a:br>
            <a:endParaRPr lang="en-GB" dirty="0"/>
          </a:p>
        </p:txBody>
      </p:sp>
      <p:sp>
        <p:nvSpPr>
          <p:cNvPr id="4" name="Subtitle 3"/>
          <p:cNvSpPr>
            <a:spLocks noGrp="1"/>
          </p:cNvSpPr>
          <p:nvPr>
            <p:ph type="subTitle" idx="1"/>
          </p:nvPr>
        </p:nvSpPr>
        <p:spPr/>
        <p:txBody>
          <a:bodyPr/>
          <a:lstStyle/>
          <a:p>
            <a:r>
              <a:rPr lang="en-GB" dirty="0" smtClean="0"/>
              <a:t>Lucia Bevere, Swiss Re Institute</a:t>
            </a:r>
            <a:endParaRPr lang="en-GB" dirty="0"/>
          </a:p>
        </p:txBody>
      </p:sp>
      <p:pic>
        <p:nvPicPr>
          <p:cNvPr id="8" name="Picture 7">
            <a:extLst>
              <a:ext uri="{FF2B5EF4-FFF2-40B4-BE49-F238E27FC236}">
                <a16:creationId xmlns:a16="http://schemas.microsoft.com/office/drawing/2014/main" xmlns="" id="{6FF6B1D3-BD33-44B3-A498-B2501E174083}"/>
              </a:ext>
            </a:extLst>
          </p:cNvPr>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bwMode="gray">
          <a:xfrm>
            <a:off x="263426" y="301052"/>
            <a:ext cx="1379177" cy="324512"/>
          </a:xfrm>
          <a:prstGeom prst="rect">
            <a:avLst/>
          </a:prstGeom>
        </p:spPr>
      </p:pic>
    </p:spTree>
    <p:extLst>
      <p:ext uri="{BB962C8B-B14F-4D97-AF65-F5344CB8AC3E}">
        <p14:creationId xmlns:p14="http://schemas.microsoft.com/office/powerpoint/2010/main" val="1589184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CC957BF2-83B7-4E9D-9C18-306CCAD1C3CA}"/>
              </a:ext>
            </a:extLst>
          </p:cNvPr>
          <p:cNvSpPr>
            <a:spLocks noGrp="1"/>
          </p:cNvSpPr>
          <p:nvPr>
            <p:ph idx="1"/>
          </p:nvPr>
        </p:nvSpPr>
        <p:spPr>
          <a:xfrm>
            <a:off x="6342551" y="2420888"/>
            <a:ext cx="5514089" cy="3670008"/>
          </a:xfrm>
          <a:solidFill>
            <a:schemeClr val="bg1"/>
          </a:solidFill>
        </p:spPr>
        <p:txBody>
          <a:bodyPr/>
          <a:lstStyle/>
          <a:p>
            <a:r>
              <a:rPr lang="en-GB" sz="1600" dirty="0">
                <a:solidFill>
                  <a:schemeClr val="tx1"/>
                </a:solidFill>
              </a:rPr>
              <a:t>Short-term time horizon of secondary perils can be an opportunity to develop insurance culture in new markets</a:t>
            </a:r>
          </a:p>
          <a:p>
            <a:r>
              <a:rPr lang="en-GB" sz="1600" dirty="0">
                <a:solidFill>
                  <a:schemeClr val="tx1"/>
                </a:solidFill>
              </a:rPr>
              <a:t>Industry has demand for secondary perils/stop loss covers </a:t>
            </a:r>
          </a:p>
          <a:p>
            <a:pPr marL="0" indent="0">
              <a:buNone/>
            </a:pPr>
            <a:endParaRPr lang="en-GB" sz="2400" dirty="0"/>
          </a:p>
          <a:p>
            <a:pPr marL="0" indent="0">
              <a:buNone/>
            </a:pPr>
            <a:endParaRPr lang="en-GB" b="1" dirty="0"/>
          </a:p>
          <a:p>
            <a:endParaRPr lang="en-GB" dirty="0"/>
          </a:p>
          <a:p>
            <a:endParaRPr lang="en-GB" dirty="0"/>
          </a:p>
        </p:txBody>
      </p:sp>
      <p:sp>
        <p:nvSpPr>
          <p:cNvPr id="3" name="Title 2">
            <a:extLst>
              <a:ext uri="{FF2B5EF4-FFF2-40B4-BE49-F238E27FC236}">
                <a16:creationId xmlns:a16="http://schemas.microsoft.com/office/drawing/2014/main" xmlns="" id="{A775D86A-05D6-48B6-8818-0160030FD50B}"/>
              </a:ext>
            </a:extLst>
          </p:cNvPr>
          <p:cNvSpPr>
            <a:spLocks noGrp="1"/>
          </p:cNvSpPr>
          <p:nvPr>
            <p:ph type="title"/>
          </p:nvPr>
        </p:nvSpPr>
        <p:spPr>
          <a:xfrm>
            <a:off x="695325" y="710654"/>
            <a:ext cx="11017250" cy="692647"/>
          </a:xfrm>
        </p:spPr>
        <p:txBody>
          <a:bodyPr/>
          <a:lstStyle/>
          <a:p>
            <a:r>
              <a:rPr lang="en-GB" dirty="0"/>
              <a:t>Secondary Perils </a:t>
            </a:r>
            <a:r>
              <a:rPr lang="en-GB" dirty="0" smtClean="0"/>
              <a:t>on the frontline</a:t>
            </a:r>
            <a:endParaRPr lang="en-GB" dirty="0"/>
          </a:p>
        </p:txBody>
      </p:sp>
      <p:sp>
        <p:nvSpPr>
          <p:cNvPr id="4" name="Slide Number Placeholder 3">
            <a:extLst>
              <a:ext uri="{FF2B5EF4-FFF2-40B4-BE49-F238E27FC236}">
                <a16:creationId xmlns:a16="http://schemas.microsoft.com/office/drawing/2014/main" xmlns="" id="{D0D837AC-50A9-45CE-861B-FC503AE58F6A}"/>
              </a:ext>
            </a:extLst>
          </p:cNvPr>
          <p:cNvSpPr>
            <a:spLocks noGrp="1"/>
          </p:cNvSpPr>
          <p:nvPr>
            <p:ph type="sldNum" sz="quarter" idx="12"/>
          </p:nvPr>
        </p:nvSpPr>
        <p:spPr/>
        <p:txBody>
          <a:bodyPr/>
          <a:lstStyle/>
          <a:p>
            <a:fld id="{5E4D2043-7E31-4A53-BD33-72A88E682172}" type="slidenum">
              <a:rPr lang="en-GB" smtClean="0"/>
              <a:pPr/>
              <a:t>10</a:t>
            </a:fld>
            <a:endParaRPr lang="en-GB" dirty="0"/>
          </a:p>
        </p:txBody>
      </p:sp>
      <p:sp>
        <p:nvSpPr>
          <p:cNvPr id="9" name="Rectangle 8">
            <a:extLst>
              <a:ext uri="{FF2B5EF4-FFF2-40B4-BE49-F238E27FC236}">
                <a16:creationId xmlns:a16="http://schemas.microsoft.com/office/drawing/2014/main" xmlns="" id="{4E9BCB0F-048C-403B-A8E3-5C68C54BA1C8}"/>
              </a:ext>
            </a:extLst>
          </p:cNvPr>
          <p:cNvSpPr/>
          <p:nvPr/>
        </p:nvSpPr>
        <p:spPr>
          <a:xfrm>
            <a:off x="695325" y="4149080"/>
            <a:ext cx="11078453" cy="822960"/>
          </a:xfrm>
          <a:prstGeom prst="rect">
            <a:avLst/>
          </a:prstGeom>
          <a:solidFill>
            <a:schemeClr val="accent3"/>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bg1"/>
                </a:solidFill>
              </a:rPr>
              <a:t>Secondary Perils must get the “primary” attention to develop robust risk tools which enable re/insurance solutions to tap this growing risk</a:t>
            </a:r>
          </a:p>
        </p:txBody>
      </p:sp>
      <p:sp>
        <p:nvSpPr>
          <p:cNvPr id="5" name="Rectangle 4"/>
          <p:cNvSpPr/>
          <p:nvPr/>
        </p:nvSpPr>
        <p:spPr>
          <a:xfrm>
            <a:off x="646838" y="2424636"/>
            <a:ext cx="5534887" cy="1138773"/>
          </a:xfrm>
          <a:prstGeom prst="rect">
            <a:avLst/>
          </a:prstGeom>
        </p:spPr>
        <p:txBody>
          <a:bodyPr wrap="square">
            <a:spAutoFit/>
          </a:bodyPr>
          <a:lstStyle/>
          <a:p>
            <a:pPr marL="182563" indent="-182563">
              <a:spcBef>
                <a:spcPts val="1200"/>
              </a:spcBef>
              <a:buSzPct val="100000"/>
              <a:buFont typeface="Arial" pitchFamily="34" charset="0"/>
              <a:buChar char="•"/>
            </a:pPr>
            <a:r>
              <a:rPr lang="en-US" sz="1600" dirty="0" smtClean="0">
                <a:latin typeface="SwissReSans" pitchFamily="34" charset="0"/>
              </a:rPr>
              <a:t>Can </a:t>
            </a:r>
            <a:r>
              <a:rPr lang="en-US" sz="1600" dirty="0">
                <a:latin typeface="SwissReSans" pitchFamily="34" charset="0"/>
              </a:rPr>
              <a:t>happen anywhere</a:t>
            </a:r>
          </a:p>
          <a:p>
            <a:pPr marL="182563" indent="-182563">
              <a:spcBef>
                <a:spcPts val="1200"/>
              </a:spcBef>
              <a:buSzPct val="100000"/>
              <a:buFont typeface="Arial" pitchFamily="34" charset="0"/>
              <a:buChar char="•"/>
            </a:pPr>
            <a:r>
              <a:rPr lang="en-US" sz="1600" dirty="0">
                <a:latin typeface="SwissReSans" pitchFamily="34" charset="0"/>
              </a:rPr>
              <a:t>H</a:t>
            </a:r>
            <a:r>
              <a:rPr lang="en-US" sz="1600" dirty="0" smtClean="0">
                <a:latin typeface="SwissReSans" pitchFamily="34" charset="0"/>
              </a:rPr>
              <a:t>ighly </a:t>
            </a:r>
            <a:r>
              <a:rPr lang="en-US" sz="1600" dirty="0">
                <a:latin typeface="SwissReSans" pitchFamily="34" charset="0"/>
              </a:rPr>
              <a:t>localized</a:t>
            </a:r>
          </a:p>
          <a:p>
            <a:pPr marL="182563" indent="-182563">
              <a:spcBef>
                <a:spcPts val="1200"/>
              </a:spcBef>
              <a:buSzPct val="100000"/>
              <a:buFont typeface="Arial" pitchFamily="34" charset="0"/>
              <a:buChar char="•"/>
            </a:pPr>
            <a:r>
              <a:rPr lang="en-US" sz="1600" dirty="0">
                <a:latin typeface="SwissReSans" pitchFamily="34" charset="0"/>
              </a:rPr>
              <a:t>C</a:t>
            </a:r>
            <a:r>
              <a:rPr lang="en-US" sz="1600" dirty="0" smtClean="0">
                <a:latin typeface="SwissReSans" pitchFamily="34" charset="0"/>
              </a:rPr>
              <a:t>an </a:t>
            </a:r>
            <a:r>
              <a:rPr lang="en-US" sz="1600" dirty="0">
                <a:latin typeface="SwissReSans" pitchFamily="34" charset="0"/>
              </a:rPr>
              <a:t>be influenced by unpredictable human intervention </a:t>
            </a:r>
          </a:p>
        </p:txBody>
      </p:sp>
      <p:sp>
        <p:nvSpPr>
          <p:cNvPr id="7" name="TextBox 6">
            <a:extLst>
              <a:ext uri="{FF2B5EF4-FFF2-40B4-BE49-F238E27FC236}">
                <a16:creationId xmlns:a16="http://schemas.microsoft.com/office/drawing/2014/main" xmlns="" id="{826C4D5E-471A-42D7-9ECD-B2DD39CBDF2F}"/>
              </a:ext>
            </a:extLst>
          </p:cNvPr>
          <p:cNvSpPr txBox="1">
            <a:spLocks/>
          </p:cNvSpPr>
          <p:nvPr/>
        </p:nvSpPr>
        <p:spPr>
          <a:xfrm>
            <a:off x="695326" y="1628777"/>
            <a:ext cx="5486400" cy="360063"/>
          </a:xfrm>
          <a:prstGeom prst="rect">
            <a:avLst/>
          </a:prstGeom>
          <a:solidFill>
            <a:schemeClr val="accent3"/>
          </a:solidFill>
          <a:ln>
            <a:solidFill>
              <a:schemeClr val="bg1"/>
            </a:solidFill>
          </a:ln>
        </p:spPr>
        <p:txBody>
          <a:bodyPr wrap="square" rtlCol="0" anchor="ctr" anchorCtr="0">
            <a:noAutofit/>
          </a:bodyPr>
          <a:lstStyle>
            <a:defPPr>
              <a:defRPr lang="de-DE"/>
            </a:defPPr>
            <a:lvl1pPr algn="ctr">
              <a:defRPr sz="1400">
                <a:solidFill>
                  <a:srgbClr val="FFFFFF"/>
                </a:solidFill>
                <a:latin typeface="SwissReSans" pitchFamily="34" charset="0"/>
              </a:defRPr>
            </a:lvl1pPr>
          </a:lstStyle>
          <a:p>
            <a:r>
              <a:rPr lang="en-GB" dirty="0" smtClean="0"/>
              <a:t>Secondary perils are computationally intensive to model </a:t>
            </a:r>
            <a:endParaRPr lang="en-GB" dirty="0"/>
          </a:p>
        </p:txBody>
      </p:sp>
      <p:sp>
        <p:nvSpPr>
          <p:cNvPr id="8" name="TextBox 7">
            <a:extLst>
              <a:ext uri="{FF2B5EF4-FFF2-40B4-BE49-F238E27FC236}">
                <a16:creationId xmlns:a16="http://schemas.microsoft.com/office/drawing/2014/main" xmlns="" id="{BA8980BC-3788-4AC1-8C1E-1DACCE386847}"/>
              </a:ext>
            </a:extLst>
          </p:cNvPr>
          <p:cNvSpPr txBox="1"/>
          <p:nvPr/>
        </p:nvSpPr>
        <p:spPr>
          <a:xfrm>
            <a:off x="6298232" y="1631247"/>
            <a:ext cx="5486400" cy="358779"/>
          </a:xfrm>
          <a:prstGeom prst="rect">
            <a:avLst/>
          </a:prstGeom>
          <a:solidFill>
            <a:schemeClr val="accent3"/>
          </a:solidFill>
          <a:ln>
            <a:solidFill>
              <a:schemeClr val="bg1"/>
            </a:solidFill>
          </a:ln>
        </p:spPr>
        <p:txBody>
          <a:bodyPr wrap="square" rtlCol="0" anchor="ctr" anchorCtr="0">
            <a:noAutofit/>
          </a:bodyPr>
          <a:lstStyle/>
          <a:p>
            <a:pPr algn="ctr"/>
            <a:r>
              <a:rPr lang="en-GB" sz="1400" dirty="0" smtClean="0">
                <a:solidFill>
                  <a:srgbClr val="FFFFFF"/>
                </a:solidFill>
                <a:latin typeface="SwissReSans" pitchFamily="34" charset="0"/>
              </a:rPr>
              <a:t>Secondary perils make an important risk pool to access</a:t>
            </a:r>
            <a:endParaRPr lang="en-GB" sz="1400" dirty="0">
              <a:solidFill>
                <a:srgbClr val="FFFFFF"/>
              </a:solidFill>
              <a:latin typeface="SwissReSans" pitchFamily="34" charset="0"/>
            </a:endParaRPr>
          </a:p>
        </p:txBody>
      </p:sp>
    </p:spTree>
    <p:extLst>
      <p:ext uri="{BB962C8B-B14F-4D97-AF65-F5344CB8AC3E}">
        <p14:creationId xmlns:p14="http://schemas.microsoft.com/office/powerpoint/2010/main" val="263497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sz="quarter" idx="12"/>
          </p:nvPr>
        </p:nvSpPr>
        <p:spPr/>
        <p:txBody>
          <a:bodyPr/>
          <a:lstStyle/>
          <a:p>
            <a:endParaRPr lang="en-GB" dirty="0"/>
          </a:p>
        </p:txBody>
      </p:sp>
      <p:sp>
        <p:nvSpPr>
          <p:cNvPr id="4" name="Slide Number Placeholder 3"/>
          <p:cNvSpPr>
            <a:spLocks noGrp="1"/>
          </p:cNvSpPr>
          <p:nvPr>
            <p:ph type="sldNum" sz="quarter" idx="15"/>
          </p:nvPr>
        </p:nvSpPr>
        <p:spPr/>
        <p:txBody>
          <a:bodyPr/>
          <a:lstStyle/>
          <a:p>
            <a:fld id="{5E4D2043-7E31-4A53-BD33-72A88E682172}" type="slidenum">
              <a:rPr lang="en-GB" smtClean="0"/>
              <a:pPr/>
              <a:t>11</a:t>
            </a:fld>
            <a:endParaRPr lang="en-GB" dirty="0"/>
          </a:p>
        </p:txBody>
      </p:sp>
    </p:spTree>
    <p:extLst>
      <p:ext uri="{BB962C8B-B14F-4D97-AF65-F5344CB8AC3E}">
        <p14:creationId xmlns:p14="http://schemas.microsoft.com/office/powerpoint/2010/main" val="25329642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E4D2043-7E31-4A53-BD33-72A88E682172}" type="slidenum">
              <a:rPr lang="en-GB" smtClean="0"/>
              <a:pPr/>
              <a:t>12</a:t>
            </a:fld>
            <a:endParaRPr lang="en-GB" dirty="0"/>
          </a:p>
        </p:txBody>
      </p:sp>
    </p:spTree>
    <p:extLst>
      <p:ext uri="{BB962C8B-B14F-4D97-AF65-F5344CB8AC3E}">
        <p14:creationId xmlns:p14="http://schemas.microsoft.com/office/powerpoint/2010/main" val="2596919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Legal notice</a:t>
            </a:r>
            <a:endParaRPr lang="en-GB" dirty="0"/>
          </a:p>
        </p:txBody>
      </p:sp>
      <p:sp>
        <p:nvSpPr>
          <p:cNvPr id="3" name="Slide Number Placeholder 2"/>
          <p:cNvSpPr>
            <a:spLocks noGrp="1"/>
          </p:cNvSpPr>
          <p:nvPr>
            <p:ph type="sldNum" sz="quarter" idx="12"/>
          </p:nvPr>
        </p:nvSpPr>
        <p:spPr/>
        <p:txBody>
          <a:bodyPr/>
          <a:lstStyle/>
          <a:p>
            <a:fld id="{5E4D2043-7E31-4A53-BD33-72A88E682172}" type="slidenum">
              <a:rPr lang="en-GB" smtClean="0"/>
              <a:pPr/>
              <a:t>13</a:t>
            </a:fld>
            <a:endParaRPr lang="en-GB" dirty="0"/>
          </a:p>
        </p:txBody>
      </p:sp>
      <p:sp>
        <p:nvSpPr>
          <p:cNvPr id="4" name="Text Placeholder 3"/>
          <p:cNvSpPr>
            <a:spLocks noGrp="1"/>
          </p:cNvSpPr>
          <p:nvPr>
            <p:ph type="body" sz="quarter" idx="13"/>
          </p:nvPr>
        </p:nvSpPr>
        <p:spPr/>
        <p:txBody>
          <a:bodyPr/>
          <a:lstStyle/>
          <a:p>
            <a:r>
              <a:rPr lang="en-GB"/>
              <a:t>©2019 Swiss Re. All rights reserved. You are not permitted to create any modifications </a:t>
            </a:r>
            <a:br>
              <a:rPr lang="en-GB"/>
            </a:br>
            <a:r>
              <a:rPr lang="en-GB"/>
              <a:t>or derivative works of this presentation or to use it for commercial or other public purposes </a:t>
            </a:r>
            <a:br>
              <a:rPr lang="en-GB"/>
            </a:br>
            <a:r>
              <a:rPr lang="en-GB"/>
              <a:t>without the prior written permission of Swiss Re.</a:t>
            </a:r>
          </a:p>
          <a:p>
            <a:r>
              <a:rPr lang="en-GB"/>
              <a:t>The information and opinions contained in the presentation are provided as at the date of </a:t>
            </a:r>
            <a:br>
              <a:rPr lang="en-GB"/>
            </a:br>
            <a:r>
              <a:rPr lang="en-GB"/>
              <a:t>the presentation and are subject to change without notice. Although the information used </a:t>
            </a:r>
            <a:br>
              <a:rPr lang="en-GB"/>
            </a:br>
            <a:r>
              <a:rPr lang="en-GB"/>
              <a:t>was taken from reliable sources, Swiss Re does not accept any responsibility for the accuracy </a:t>
            </a:r>
            <a:br>
              <a:rPr lang="en-GB"/>
            </a:br>
            <a:r>
              <a:rPr lang="en-GB"/>
              <a:t>or comprehensiveness of the details given. All liability for the accuracy and completeness </a:t>
            </a:r>
            <a:br>
              <a:rPr lang="en-GB"/>
            </a:br>
            <a:r>
              <a:rPr lang="en-GB"/>
              <a:t>thereof or for any damage or loss resulting from the use of the information contained in this </a:t>
            </a:r>
            <a:br>
              <a:rPr lang="en-GB"/>
            </a:br>
            <a:r>
              <a:rPr lang="en-GB"/>
              <a:t>presentation is expressly excluded. Under no circumstances shall Swiss Re or its Group </a:t>
            </a:r>
            <a:br>
              <a:rPr lang="en-GB"/>
            </a:br>
            <a:r>
              <a:rPr lang="en-GB"/>
              <a:t>companies be liable for any financial or consequential loss relating to this presentation.</a:t>
            </a:r>
            <a:endParaRPr lang="en-GB" dirty="0"/>
          </a:p>
        </p:txBody>
      </p:sp>
    </p:spTree>
    <p:extLst>
      <p:ext uri="{BB962C8B-B14F-4D97-AF65-F5344CB8AC3E}">
        <p14:creationId xmlns:p14="http://schemas.microsoft.com/office/powerpoint/2010/main" val="1574938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E4D2043-7E31-4A53-BD33-72A88E682172}" type="slidenum">
              <a:rPr lang="en-GB" smtClean="0"/>
              <a:pPr/>
              <a:t>2</a:t>
            </a:fld>
            <a:endParaRPr lang="en-GB" dirty="0"/>
          </a:p>
        </p:txBody>
      </p:sp>
      <p:sp>
        <p:nvSpPr>
          <p:cNvPr id="3" name="Title 2"/>
          <p:cNvSpPr>
            <a:spLocks noGrp="1"/>
          </p:cNvSpPr>
          <p:nvPr>
            <p:ph type="title"/>
          </p:nvPr>
        </p:nvSpPr>
        <p:spPr/>
        <p:txBody>
          <a:bodyPr/>
          <a:lstStyle/>
          <a:p>
            <a:r>
              <a:rPr lang="en-GB"/>
              <a:t>Table of Contents / Agenda</a:t>
            </a:r>
            <a:endParaRPr lang="en-GB" dirty="0"/>
          </a:p>
        </p:txBody>
      </p:sp>
      <p:sp>
        <p:nvSpPr>
          <p:cNvPr id="5" name="TocLine"/>
          <p:cNvSpPr>
            <a:spLocks noChangeArrowheads="1"/>
          </p:cNvSpPr>
          <p:nvPr/>
        </p:nvSpPr>
        <p:spPr bwMode="auto">
          <a:xfrm>
            <a:off x="695325" y="1628774"/>
            <a:ext cx="6037263" cy="1261884"/>
          </a:xfrm>
          <a:prstGeom prst="rect">
            <a:avLst/>
          </a:prstGeom>
          <a:noFill/>
          <a:ln w="15875" algn="ctr">
            <a:noFill/>
            <a:miter lim="800000"/>
            <a:headEnd/>
            <a:tailEnd/>
          </a:ln>
          <a:effectLst/>
        </p:spPr>
        <p:txBody>
          <a:bodyPr wrap="square" lIns="0" tIns="0" rIns="0" bIns="0">
            <a:spAutoFit/>
          </a:bodyPr>
          <a:lstStyle/>
          <a:p>
            <a:pPr defTabSz="757238">
              <a:spcBef>
                <a:spcPts val="1200"/>
              </a:spcBef>
            </a:pPr>
            <a:r>
              <a:rPr lang="en-GB" noProof="1">
                <a:solidFill>
                  <a:srgbClr val="283E36"/>
                </a:solidFill>
                <a:latin typeface="SwissReSans" pitchFamily="34" charset="0"/>
              </a:rPr>
              <a:t>Once you have finished creating the slides for your presentation you can go to:</a:t>
            </a:r>
          </a:p>
          <a:p>
            <a:pPr defTabSz="757238">
              <a:spcBef>
                <a:spcPts val="1200"/>
              </a:spcBef>
            </a:pPr>
            <a:r>
              <a:rPr lang="en-GB" noProof="1">
                <a:solidFill>
                  <a:srgbClr val="283E36"/>
                </a:solidFill>
                <a:latin typeface="SwissReSans" pitchFamily="34" charset="0"/>
              </a:rPr>
              <a:t>„Swiss Re“ &gt; „Tools“ &gt; „Table of Contents“ to adjust this slide.</a:t>
            </a:r>
          </a:p>
        </p:txBody>
      </p:sp>
    </p:spTree>
    <p:custDataLst>
      <p:tags r:id="rId1"/>
    </p:custDataLst>
    <p:extLst>
      <p:ext uri="{BB962C8B-B14F-4D97-AF65-F5344CB8AC3E}">
        <p14:creationId xmlns:p14="http://schemas.microsoft.com/office/powerpoint/2010/main" val="2499904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576091" y="4247255"/>
            <a:ext cx="11568581" cy="1728192"/>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600"/>
              </a:spcAft>
            </a:pPr>
            <a:endParaRPr lang="en-US" sz="1200" dirty="0">
              <a:solidFill>
                <a:prstClr val="white"/>
              </a:solidFill>
            </a:endParaRPr>
          </a:p>
        </p:txBody>
      </p:sp>
      <p:sp>
        <p:nvSpPr>
          <p:cNvPr id="3" name="Title 2"/>
          <p:cNvSpPr>
            <a:spLocks noGrp="1"/>
          </p:cNvSpPr>
          <p:nvPr>
            <p:ph type="title"/>
          </p:nvPr>
        </p:nvSpPr>
        <p:spPr>
          <a:xfrm>
            <a:off x="695325" y="692151"/>
            <a:ext cx="7560915" cy="692647"/>
          </a:xfrm>
        </p:spPr>
        <p:txBody>
          <a:bodyPr/>
          <a:lstStyle/>
          <a:p>
            <a:r>
              <a:rPr lang="en-US" dirty="0" smtClean="0"/>
              <a:t>2018 insured losses: </a:t>
            </a:r>
            <a:r>
              <a:rPr lang="en-US" dirty="0"/>
              <a:t>4th highest on record </a:t>
            </a:r>
          </a:p>
        </p:txBody>
      </p:sp>
      <p:sp>
        <p:nvSpPr>
          <p:cNvPr id="4" name="Slide Number Placeholder 3"/>
          <p:cNvSpPr>
            <a:spLocks noGrp="1"/>
          </p:cNvSpPr>
          <p:nvPr>
            <p:ph type="sldNum" sz="quarter" idx="12"/>
          </p:nvPr>
        </p:nvSpPr>
        <p:spPr/>
        <p:txBody>
          <a:bodyPr/>
          <a:lstStyle/>
          <a:p>
            <a:fld id="{5E4D2043-7E31-4A53-BD33-72A88E682172}" type="slidenum">
              <a:rPr lang="en-US" smtClean="0"/>
              <a:pPr/>
              <a:t>3</a:t>
            </a:fld>
            <a:endParaRPr lang="en-US" dirty="0"/>
          </a:p>
        </p:txBody>
      </p:sp>
      <p:sp>
        <p:nvSpPr>
          <p:cNvPr id="5" name="TextBox 4"/>
          <p:cNvSpPr txBox="1"/>
          <p:nvPr/>
        </p:nvSpPr>
        <p:spPr>
          <a:xfrm>
            <a:off x="8931204" y="0"/>
            <a:ext cx="3260796" cy="6858000"/>
          </a:xfrm>
          <a:prstGeom prst="rect">
            <a:avLst/>
          </a:prstGeom>
          <a:gradFill flip="none" rotWithShape="1">
            <a:gsLst>
              <a:gs pos="0">
                <a:schemeClr val="accent3">
                  <a:lumMod val="0"/>
                  <a:lumOff val="100000"/>
                </a:schemeClr>
              </a:gs>
              <a:gs pos="0">
                <a:schemeClr val="accent3">
                  <a:lumMod val="0"/>
                  <a:lumOff val="100000"/>
                </a:schemeClr>
              </a:gs>
              <a:gs pos="68000">
                <a:srgbClr val="0070C0"/>
              </a:gs>
            </a:gsLst>
            <a:path path="circle">
              <a:fillToRect l="50000" t="-80000" r="50000" b="180000"/>
            </a:path>
            <a:tileRect/>
          </a:gradFill>
        </p:spPr>
        <p:txBody>
          <a:bodyPr wrap="square" rtlCol="0">
            <a:spAutoFit/>
          </a:bodyPr>
          <a:lstStyle/>
          <a:p>
            <a:endParaRPr lang="en-US" dirty="0" err="1" smtClean="0">
              <a:latin typeface="SwissReSans" pitchFamily="34" charset="0"/>
            </a:endParaRPr>
          </a:p>
        </p:txBody>
      </p:sp>
      <p:pic>
        <p:nvPicPr>
          <p:cNvPr id="6" name="Picture 5"/>
          <p:cNvPicPr>
            <a:picLocks noChangeAspect="1"/>
          </p:cNvPicPr>
          <p:nvPr/>
        </p:nvPicPr>
        <p:blipFill>
          <a:blip r:embed="rId2"/>
          <a:stretch>
            <a:fillRect/>
          </a:stretch>
        </p:blipFill>
        <p:spPr>
          <a:xfrm>
            <a:off x="8931204" y="665486"/>
            <a:ext cx="5661740" cy="2749534"/>
          </a:xfrm>
          <a:prstGeom prst="rect">
            <a:avLst/>
          </a:prstGeom>
        </p:spPr>
      </p:pic>
      <p:sp>
        <p:nvSpPr>
          <p:cNvPr id="7" name="TextBox 6"/>
          <p:cNvSpPr txBox="1"/>
          <p:nvPr/>
        </p:nvSpPr>
        <p:spPr>
          <a:xfrm>
            <a:off x="10850109" y="1126391"/>
            <a:ext cx="1851119" cy="570144"/>
          </a:xfrm>
          <a:prstGeom prst="rect">
            <a:avLst/>
          </a:prstGeom>
          <a:noFill/>
        </p:spPr>
        <p:txBody>
          <a:bodyPr wrap="none" rtlCol="0">
            <a:noAutofit/>
          </a:bodyPr>
          <a:lstStyle/>
          <a:p>
            <a:pPr algn="l"/>
            <a:r>
              <a:rPr lang="en-US" sz="1200" dirty="0" smtClean="0">
                <a:solidFill>
                  <a:schemeClr val="bg1"/>
                </a:solidFill>
              </a:rPr>
              <a:t>Economic losses</a:t>
            </a:r>
          </a:p>
          <a:p>
            <a:pPr algn="l"/>
            <a:r>
              <a:rPr lang="en-US" sz="1200" dirty="0" smtClean="0">
                <a:solidFill>
                  <a:schemeClr val="bg1"/>
                </a:solidFill>
              </a:rPr>
              <a:t>USD 165bn</a:t>
            </a:r>
          </a:p>
        </p:txBody>
      </p:sp>
      <p:sp>
        <p:nvSpPr>
          <p:cNvPr id="8" name="TextBox 7"/>
          <p:cNvSpPr txBox="1"/>
          <p:nvPr/>
        </p:nvSpPr>
        <p:spPr>
          <a:xfrm>
            <a:off x="10850109" y="2209964"/>
            <a:ext cx="1315305" cy="576064"/>
          </a:xfrm>
          <a:prstGeom prst="rect">
            <a:avLst/>
          </a:prstGeom>
          <a:noFill/>
        </p:spPr>
        <p:txBody>
          <a:bodyPr wrap="none" rtlCol="0">
            <a:noAutofit/>
          </a:bodyPr>
          <a:lstStyle/>
          <a:p>
            <a:pPr algn="l"/>
            <a:r>
              <a:rPr lang="en-US" sz="1200" dirty="0" smtClean="0">
                <a:solidFill>
                  <a:schemeClr val="bg1"/>
                </a:solidFill>
              </a:rPr>
              <a:t>Insured losses</a:t>
            </a:r>
          </a:p>
          <a:p>
            <a:pPr algn="l"/>
            <a:r>
              <a:rPr lang="en-US" sz="1200" dirty="0" smtClean="0">
                <a:solidFill>
                  <a:schemeClr val="bg1"/>
                </a:solidFill>
              </a:rPr>
              <a:t>USD 85bn</a:t>
            </a:r>
          </a:p>
        </p:txBody>
      </p:sp>
      <p:sp>
        <p:nvSpPr>
          <p:cNvPr id="9" name="TextBox 8"/>
          <p:cNvSpPr txBox="1"/>
          <p:nvPr/>
        </p:nvSpPr>
        <p:spPr>
          <a:xfrm>
            <a:off x="9359463" y="476672"/>
            <a:ext cx="914400" cy="914400"/>
          </a:xfrm>
          <a:prstGeom prst="rect">
            <a:avLst/>
          </a:prstGeom>
          <a:noFill/>
        </p:spPr>
        <p:txBody>
          <a:bodyPr wrap="none" rtlCol="0">
            <a:noAutofit/>
          </a:bodyPr>
          <a:lstStyle/>
          <a:p>
            <a:pPr algn="l"/>
            <a:r>
              <a:rPr lang="en-US" sz="1600" b="1" dirty="0" smtClean="0">
                <a:solidFill>
                  <a:schemeClr val="bg1"/>
                </a:solidFill>
              </a:rPr>
              <a:t>2018 disaster losses</a:t>
            </a:r>
          </a:p>
        </p:txBody>
      </p:sp>
      <p:sp>
        <p:nvSpPr>
          <p:cNvPr id="10" name="Oval 9"/>
          <p:cNvSpPr/>
          <p:nvPr/>
        </p:nvSpPr>
        <p:spPr>
          <a:xfrm>
            <a:off x="9300356" y="3861048"/>
            <a:ext cx="2484276" cy="2484000"/>
          </a:xfrm>
          <a:prstGeom prst="ellipse">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err="1">
              <a:noFill/>
            </a:endParaRPr>
          </a:p>
        </p:txBody>
      </p:sp>
      <p:sp>
        <p:nvSpPr>
          <p:cNvPr id="11" name="Title 1"/>
          <p:cNvSpPr txBox="1">
            <a:spLocks/>
          </p:cNvSpPr>
          <p:nvPr/>
        </p:nvSpPr>
        <p:spPr bwMode="black">
          <a:xfrm>
            <a:off x="9365880" y="4437112"/>
            <a:ext cx="2281865" cy="1294829"/>
          </a:xfrm>
          <a:prstGeom prst="rect">
            <a:avLst/>
          </a:prstGeom>
          <a:noFill/>
        </p:spPr>
        <p:txBody>
          <a:bodyPr vert="horz" lIns="0" tIns="0" rIns="0" bIns="0" rtlCol="0" anchor="t" anchorCtr="0">
            <a:noAutofit/>
          </a:bodyPr>
          <a:lstStyle>
            <a:lvl1pPr algn="l" defTabSz="914400" rtl="0" eaLnBrk="1" latinLnBrk="0" hangingPunct="1">
              <a:lnSpc>
                <a:spcPct val="90000"/>
              </a:lnSpc>
              <a:spcBef>
                <a:spcPct val="0"/>
              </a:spcBef>
              <a:buNone/>
              <a:defRPr sz="2400" kern="1200">
                <a:solidFill>
                  <a:schemeClr val="tx2"/>
                </a:solidFill>
                <a:latin typeface="SwissReSans" pitchFamily="34" charset="0"/>
                <a:ea typeface="+mj-ea"/>
                <a:cs typeface="+mj-cs"/>
              </a:defRPr>
            </a:lvl1pPr>
          </a:lstStyle>
          <a:p>
            <a:pPr algn="ctr"/>
            <a:r>
              <a:rPr lang="en-US" sz="2800" b="1" dirty="0" smtClean="0">
                <a:solidFill>
                  <a:srgbClr val="0070C0"/>
                </a:solidFill>
                <a:ea typeface="+mn-ea"/>
                <a:cs typeface="+mn-cs"/>
              </a:rPr>
              <a:t>2017 &amp; 2018 insured losses</a:t>
            </a:r>
          </a:p>
          <a:p>
            <a:pPr algn="ctr"/>
            <a:r>
              <a:rPr lang="en-US" sz="2800" b="1" dirty="0" smtClean="0">
                <a:solidFill>
                  <a:srgbClr val="0070C0"/>
                </a:solidFill>
                <a:ea typeface="+mn-ea"/>
                <a:cs typeface="+mn-cs"/>
              </a:rPr>
              <a:t>USD 235</a:t>
            </a:r>
            <a:endParaRPr lang="en-US" sz="2800" b="1" dirty="0">
              <a:solidFill>
                <a:srgbClr val="0070C0"/>
              </a:solidFill>
              <a:ea typeface="+mn-ea"/>
              <a:cs typeface="+mn-cs"/>
            </a:endParaRPr>
          </a:p>
        </p:txBody>
      </p:sp>
      <p:sp>
        <p:nvSpPr>
          <p:cNvPr id="13" name="Content Placeholder 1">
            <a:extLst>
              <a:ext uri="{FF2B5EF4-FFF2-40B4-BE49-F238E27FC236}">
                <a16:creationId xmlns:a16="http://schemas.microsoft.com/office/drawing/2014/main" xmlns="" id="{C1D56C04-4584-4D79-99F6-CD84EB1B0A41}"/>
              </a:ext>
            </a:extLst>
          </p:cNvPr>
          <p:cNvSpPr>
            <a:spLocks noGrp="1"/>
          </p:cNvSpPr>
          <p:nvPr>
            <p:ph idx="1"/>
          </p:nvPr>
        </p:nvSpPr>
        <p:spPr>
          <a:xfrm>
            <a:off x="586619" y="1830826"/>
            <a:ext cx="2294663" cy="2743200"/>
          </a:xfrm>
          <a:noFill/>
          <a:extLst>
            <a:ext uri="{909E8E84-426E-40DD-AFC4-6F175D3DCCD1}">
              <a14:hiddenFill xmlns:a14="http://schemas.microsoft.com/office/drawing/2010/main">
                <a:solidFill>
                  <a:schemeClr val="bg1">
                    <a:lumMod val="95000"/>
                  </a:schemeClr>
                </a:solidFill>
              </a14:hiddenFill>
            </a:ext>
          </a:extLst>
        </p:spPr>
        <p:txBody>
          <a:bodyPr/>
          <a:lstStyle/>
          <a:p>
            <a:pPr marL="0" indent="0">
              <a:buNone/>
            </a:pPr>
            <a:r>
              <a:rPr lang="en-GB" sz="1600" b="1" dirty="0">
                <a:solidFill>
                  <a:schemeClr val="lt2"/>
                </a:solidFill>
              </a:rPr>
              <a:t>Small to mid-sized events </a:t>
            </a:r>
            <a:r>
              <a:rPr lang="en-GB" sz="1600" dirty="0"/>
              <a:t>contributed to majority of insured losses </a:t>
            </a:r>
            <a:r>
              <a:rPr lang="en-GB" sz="1400" dirty="0"/>
              <a:t>(e.g. California Wildfires, Severe Thunderstorms,  Japan Flood and Typhoons, </a:t>
            </a:r>
            <a:r>
              <a:rPr lang="en-GB" sz="1400" dirty="0" smtClean="0"/>
              <a:t>US </a:t>
            </a:r>
            <a:r>
              <a:rPr lang="en-GB" sz="1400" dirty="0"/>
              <a:t>Hurricanes</a:t>
            </a:r>
            <a:r>
              <a:rPr lang="en-GB" sz="1400" dirty="0" smtClean="0"/>
              <a:t>)</a:t>
            </a:r>
          </a:p>
          <a:p>
            <a:pPr marL="0" indent="0">
              <a:buNone/>
            </a:pPr>
            <a:endParaRPr lang="en-GB" sz="1600" b="1" dirty="0"/>
          </a:p>
        </p:txBody>
      </p:sp>
      <p:sp>
        <p:nvSpPr>
          <p:cNvPr id="14" name="Content Placeholder 1">
            <a:extLst>
              <a:ext uri="{FF2B5EF4-FFF2-40B4-BE49-F238E27FC236}">
                <a16:creationId xmlns:a16="http://schemas.microsoft.com/office/drawing/2014/main" xmlns="" id="{83222197-F3C9-4AE1-B92E-4CF784DE3AA0}"/>
              </a:ext>
            </a:extLst>
          </p:cNvPr>
          <p:cNvSpPr txBox="1">
            <a:spLocks/>
          </p:cNvSpPr>
          <p:nvPr/>
        </p:nvSpPr>
        <p:spPr bwMode="black">
          <a:xfrm>
            <a:off x="6049634" y="1830826"/>
            <a:ext cx="2566646" cy="2743200"/>
          </a:xfrm>
          <a:prstGeom prst="rect">
            <a:avLst/>
          </a:prstGeom>
          <a:noFill/>
          <a:extLst>
            <a:ext uri="{909E8E84-426E-40DD-AFC4-6F175D3DCCD1}">
              <a14:hiddenFill xmlns:a14="http://schemas.microsoft.com/office/drawing/2010/main">
                <a:solidFill>
                  <a:schemeClr val="bg1">
                    <a:lumMod val="95000"/>
                  </a:schemeClr>
                </a:solidFill>
              </a14:hiddenFill>
            </a:ext>
          </a:extLst>
        </p:spPr>
        <p:txBody>
          <a:bodyPr vert="horz" lIns="0" tIns="0" rIns="0" bIns="0" rtlCol="0">
            <a:noAutofit/>
          </a:bodyPr>
          <a:lstStyle>
            <a:lvl1pPr marL="182563" indent="-182563" algn="l" defTabSz="914400" rtl="0" eaLnBrk="1" latinLnBrk="0" hangingPunct="1">
              <a:lnSpc>
                <a:spcPct val="100000"/>
              </a:lnSpc>
              <a:spcBef>
                <a:spcPts val="1200"/>
              </a:spcBef>
              <a:buClrTx/>
              <a:buSzPct val="100000"/>
              <a:buFont typeface="Arial" pitchFamily="34" charset="0"/>
              <a:buChar char="•"/>
              <a:defRPr sz="1800" kern="1200">
                <a:solidFill>
                  <a:srgbClr val="283E36"/>
                </a:solidFill>
                <a:latin typeface="SwissReSans" pitchFamily="34" charset="0"/>
                <a:ea typeface="+mn-ea"/>
                <a:cs typeface="+mn-cs"/>
              </a:defRPr>
            </a:lvl1pPr>
            <a:lvl2pPr marL="444500" indent="-261938"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2pPr>
            <a:lvl3pPr marL="715963" indent="-271463"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3pPr>
            <a:lvl4pPr marL="985838"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4pPr>
            <a:lvl5pPr marL="1255713"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b="1" dirty="0" smtClean="0">
                <a:solidFill>
                  <a:schemeClr val="lt2"/>
                </a:solidFill>
              </a:rPr>
              <a:t>Heat-related </a:t>
            </a:r>
            <a:r>
              <a:rPr lang="en-GB" sz="1600" b="1" dirty="0">
                <a:solidFill>
                  <a:schemeClr val="lt2"/>
                </a:solidFill>
              </a:rPr>
              <a:t>perils</a:t>
            </a:r>
            <a:r>
              <a:rPr lang="en-GB" sz="1600" dirty="0"/>
              <a:t> </a:t>
            </a:r>
            <a:r>
              <a:rPr lang="en-GB" sz="1600" dirty="0" smtClean="0"/>
              <a:t>significantly contributed to the </a:t>
            </a:r>
            <a:r>
              <a:rPr lang="en-GB" sz="1600" dirty="0"/>
              <a:t>losses, adding to the discussion on the role of climate change</a:t>
            </a:r>
          </a:p>
        </p:txBody>
      </p:sp>
      <p:cxnSp>
        <p:nvCxnSpPr>
          <p:cNvPr id="15" name="Straight Connector 14">
            <a:extLst>
              <a:ext uri="{FF2B5EF4-FFF2-40B4-BE49-F238E27FC236}">
                <a16:creationId xmlns:a16="http://schemas.microsoft.com/office/drawing/2014/main" xmlns="" id="{8345D623-4D13-4BED-9B55-D15B0DA91C75}"/>
              </a:ext>
            </a:extLst>
          </p:cNvPr>
          <p:cNvCxnSpPr/>
          <p:nvPr/>
        </p:nvCxnSpPr>
        <p:spPr>
          <a:xfrm>
            <a:off x="2856159" y="1940292"/>
            <a:ext cx="0" cy="22860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DBB7B5CD-732A-4406-8119-7C7062FBB52C}"/>
              </a:ext>
            </a:extLst>
          </p:cNvPr>
          <p:cNvCxnSpPr/>
          <p:nvPr/>
        </p:nvCxnSpPr>
        <p:spPr>
          <a:xfrm>
            <a:off x="5689594" y="1940292"/>
            <a:ext cx="0" cy="22860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Content Placeholder 1">
            <a:extLst>
              <a:ext uri="{FF2B5EF4-FFF2-40B4-BE49-F238E27FC236}">
                <a16:creationId xmlns:a16="http://schemas.microsoft.com/office/drawing/2014/main" xmlns="" id="{651A59C5-16C7-4268-A785-B53536D35778}"/>
              </a:ext>
            </a:extLst>
          </p:cNvPr>
          <p:cNvSpPr txBox="1">
            <a:spLocks/>
          </p:cNvSpPr>
          <p:nvPr/>
        </p:nvSpPr>
        <p:spPr bwMode="black">
          <a:xfrm>
            <a:off x="3106456" y="1830826"/>
            <a:ext cx="2511130" cy="2743200"/>
          </a:xfrm>
          <a:prstGeom prst="rect">
            <a:avLst/>
          </a:prstGeom>
          <a:noFill/>
          <a:extLst>
            <a:ext uri="{909E8E84-426E-40DD-AFC4-6F175D3DCCD1}">
              <a14:hiddenFill xmlns:a14="http://schemas.microsoft.com/office/drawing/2010/main">
                <a:solidFill>
                  <a:schemeClr val="bg1">
                    <a:lumMod val="95000"/>
                  </a:schemeClr>
                </a:solidFill>
              </a14:hiddenFill>
            </a:ext>
          </a:extLst>
        </p:spPr>
        <p:txBody>
          <a:bodyPr vert="horz" lIns="0" tIns="0" rIns="0" bIns="0" rtlCol="0">
            <a:noAutofit/>
          </a:bodyPr>
          <a:lstStyle>
            <a:lvl1pPr marL="182563" indent="-182563" algn="l" defTabSz="914400" rtl="0" eaLnBrk="1" latinLnBrk="0" hangingPunct="1">
              <a:lnSpc>
                <a:spcPct val="100000"/>
              </a:lnSpc>
              <a:spcBef>
                <a:spcPts val="1200"/>
              </a:spcBef>
              <a:buClrTx/>
              <a:buSzPct val="100000"/>
              <a:buFont typeface="Arial" pitchFamily="34" charset="0"/>
              <a:buChar char="•"/>
              <a:defRPr sz="1800" kern="1200">
                <a:solidFill>
                  <a:srgbClr val="283E36"/>
                </a:solidFill>
                <a:latin typeface="SwissReSans" pitchFamily="34" charset="0"/>
                <a:ea typeface="+mn-ea"/>
                <a:cs typeface="+mn-cs"/>
              </a:defRPr>
            </a:lvl1pPr>
            <a:lvl2pPr marL="444500" indent="-261938"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2pPr>
            <a:lvl3pPr marL="715963" indent="-271463"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3pPr>
            <a:lvl4pPr marL="985838"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4pPr>
            <a:lvl5pPr marL="1255713" indent="-269875" algn="l" defTabSz="914400" rtl="0" eaLnBrk="1" latinLnBrk="0" hangingPunct="1">
              <a:lnSpc>
                <a:spcPct val="100000"/>
              </a:lnSpc>
              <a:spcBef>
                <a:spcPts val="1000"/>
              </a:spcBef>
              <a:buFont typeface="SwissReSans" pitchFamily="34" charset="0"/>
              <a:buChar char="–"/>
              <a:defRPr sz="1600" kern="1200">
                <a:solidFill>
                  <a:srgbClr val="283E36"/>
                </a:solidFill>
                <a:latin typeface="SwissRe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b="1" dirty="0" smtClean="0">
                <a:solidFill>
                  <a:schemeClr val="lt2"/>
                </a:solidFill>
              </a:rPr>
              <a:t>Tropical cyclone-induced flooding </a:t>
            </a:r>
            <a:r>
              <a:rPr lang="en-GB" sz="1600" dirty="0" smtClean="0"/>
              <a:t>(</a:t>
            </a:r>
            <a:r>
              <a:rPr lang="en-GB" sz="1400" dirty="0" smtClean="0"/>
              <a:t>e.g</a:t>
            </a:r>
            <a:r>
              <a:rPr lang="en-GB" sz="1400" dirty="0"/>
              <a:t>. </a:t>
            </a:r>
            <a:r>
              <a:rPr lang="en-GB" sz="1400" dirty="0" smtClean="0"/>
              <a:t>Hurricane Florence-induced flooding)</a:t>
            </a:r>
            <a:endParaRPr lang="en-GB" sz="1400" dirty="0"/>
          </a:p>
        </p:txBody>
      </p:sp>
      <p:sp>
        <p:nvSpPr>
          <p:cNvPr id="19" name="Rectangle 18"/>
          <p:cNvSpPr/>
          <p:nvPr/>
        </p:nvSpPr>
        <p:spPr>
          <a:xfrm>
            <a:off x="997955" y="4365104"/>
            <a:ext cx="7344816" cy="1384995"/>
          </a:xfrm>
          <a:prstGeom prst="rect">
            <a:avLst/>
          </a:prstGeom>
        </p:spPr>
        <p:txBody>
          <a:bodyPr wrap="square">
            <a:spAutoFit/>
          </a:bodyPr>
          <a:lstStyle/>
          <a:p>
            <a:pPr algn="ctr"/>
            <a:r>
              <a:rPr lang="en-GB" sz="2800" b="1" dirty="0">
                <a:solidFill>
                  <a:srgbClr val="0070C0"/>
                </a:solidFill>
                <a:latin typeface="SwissReSans" panose="020B0604020202020204" pitchFamily="34" charset="0"/>
              </a:rPr>
              <a:t>Many of these small to medium-severity events are loosely known as “secondary perils” in the re/insurance industry</a:t>
            </a:r>
          </a:p>
        </p:txBody>
      </p:sp>
    </p:spTree>
    <p:extLst>
      <p:ext uri="{BB962C8B-B14F-4D97-AF65-F5344CB8AC3E}">
        <p14:creationId xmlns:p14="http://schemas.microsoft.com/office/powerpoint/2010/main" val="416559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 grpId="0" animBg="1"/>
      <p:bldP spid="11" grpId="0"/>
      <p:bldP spid="13" grpId="0" build="p"/>
      <p:bldP spid="14"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8D22F08F-98CA-4DFB-99DB-1720097025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81" b="13735"/>
          <a:stretch/>
        </p:blipFill>
        <p:spPr>
          <a:xfrm>
            <a:off x="694103" y="2346348"/>
            <a:ext cx="3484635" cy="1724534"/>
          </a:xfrm>
          <a:prstGeom prst="rect">
            <a:avLst/>
          </a:prstGeom>
        </p:spPr>
      </p:pic>
      <p:pic>
        <p:nvPicPr>
          <p:cNvPr id="11" name="Picture 10">
            <a:extLst>
              <a:ext uri="{FF2B5EF4-FFF2-40B4-BE49-F238E27FC236}">
                <a16:creationId xmlns:a16="http://schemas.microsoft.com/office/drawing/2014/main" xmlns="" id="{A7755893-1304-4A85-A536-FC0F6437F6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01" t="12031" r="2139" b="8519"/>
          <a:stretch/>
        </p:blipFill>
        <p:spPr>
          <a:xfrm>
            <a:off x="4458048" y="2346348"/>
            <a:ext cx="3484634" cy="1724534"/>
          </a:xfrm>
          <a:prstGeom prst="rect">
            <a:avLst/>
          </a:prstGeom>
        </p:spPr>
      </p:pic>
      <p:pic>
        <p:nvPicPr>
          <p:cNvPr id="12" name="Content Placeholder 4">
            <a:extLst>
              <a:ext uri="{FF2B5EF4-FFF2-40B4-BE49-F238E27FC236}">
                <a16:creationId xmlns:a16="http://schemas.microsoft.com/office/drawing/2014/main" xmlns="" id="{A769C8ED-AE0D-4F5A-810B-A0A0912CF7A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3301" b="12924"/>
          <a:stretch/>
        </p:blipFill>
        <p:spPr bwMode="black">
          <a:xfrm>
            <a:off x="8230892" y="2346348"/>
            <a:ext cx="3481732" cy="1724534"/>
          </a:xfrm>
          <a:prstGeom prst="rect">
            <a:avLst/>
          </a:prstGeom>
        </p:spPr>
      </p:pic>
      <p:sp>
        <p:nvSpPr>
          <p:cNvPr id="3" name="Title 2">
            <a:extLst>
              <a:ext uri="{FF2B5EF4-FFF2-40B4-BE49-F238E27FC236}">
                <a16:creationId xmlns:a16="http://schemas.microsoft.com/office/drawing/2014/main" xmlns="" id="{29F63FB5-C5FF-448E-9E83-13B7857DE8E6}"/>
              </a:ext>
            </a:extLst>
          </p:cNvPr>
          <p:cNvSpPr>
            <a:spLocks noGrp="1"/>
          </p:cNvSpPr>
          <p:nvPr>
            <p:ph type="title"/>
          </p:nvPr>
        </p:nvSpPr>
        <p:spPr/>
        <p:txBody>
          <a:bodyPr/>
          <a:lstStyle/>
          <a:p>
            <a:r>
              <a:rPr lang="en-GB" dirty="0"/>
              <a:t>Secondary Perils come in two forms, many times in unpredictable ways</a:t>
            </a:r>
          </a:p>
        </p:txBody>
      </p:sp>
      <p:sp>
        <p:nvSpPr>
          <p:cNvPr id="4" name="Slide Number Placeholder 3">
            <a:extLst>
              <a:ext uri="{FF2B5EF4-FFF2-40B4-BE49-F238E27FC236}">
                <a16:creationId xmlns:a16="http://schemas.microsoft.com/office/drawing/2014/main" xmlns="" id="{CEDAD73B-DECA-485C-8430-BE484A2D7DD2}"/>
              </a:ext>
            </a:extLst>
          </p:cNvPr>
          <p:cNvSpPr>
            <a:spLocks noGrp="1"/>
          </p:cNvSpPr>
          <p:nvPr>
            <p:ph type="sldNum" sz="quarter" idx="12"/>
          </p:nvPr>
        </p:nvSpPr>
        <p:spPr>
          <a:xfrm>
            <a:off x="11424344" y="6525344"/>
            <a:ext cx="287008" cy="182562"/>
          </a:xfrm>
        </p:spPr>
        <p:txBody>
          <a:bodyPr/>
          <a:lstStyle/>
          <a:p>
            <a:fld id="{5E4D2043-7E31-4A53-BD33-72A88E682172}" type="slidenum">
              <a:rPr lang="en-US" smtClean="0"/>
              <a:pPr/>
              <a:t>4</a:t>
            </a:fld>
            <a:endParaRPr lang="en-US" dirty="0"/>
          </a:p>
        </p:txBody>
      </p:sp>
      <p:sp>
        <p:nvSpPr>
          <p:cNvPr id="6" name="TextBox 5">
            <a:extLst>
              <a:ext uri="{FF2B5EF4-FFF2-40B4-BE49-F238E27FC236}">
                <a16:creationId xmlns:a16="http://schemas.microsoft.com/office/drawing/2014/main" xmlns="" id="{826C4D5E-471A-42D7-9ECD-B2DD39CBDF2F}"/>
              </a:ext>
            </a:extLst>
          </p:cNvPr>
          <p:cNvSpPr txBox="1">
            <a:spLocks/>
          </p:cNvSpPr>
          <p:nvPr/>
        </p:nvSpPr>
        <p:spPr>
          <a:xfrm>
            <a:off x="695326" y="1628777"/>
            <a:ext cx="3484636" cy="692648"/>
          </a:xfrm>
          <a:prstGeom prst="rect">
            <a:avLst/>
          </a:prstGeom>
          <a:solidFill>
            <a:srgbClr val="B2E5F6"/>
          </a:solidFill>
        </p:spPr>
        <p:txBody>
          <a:bodyPr wrap="square" rtlCol="0" anchor="ctr">
            <a:noAutofit/>
          </a:bodyPr>
          <a:lstStyle/>
          <a:p>
            <a:pPr algn="ctr"/>
            <a:r>
              <a:rPr lang="en-GB" sz="1400" b="1" dirty="0">
                <a:latin typeface="SwissReSans" pitchFamily="34" charset="0"/>
              </a:rPr>
              <a:t>Primary Perils  </a:t>
            </a:r>
            <a:br>
              <a:rPr lang="en-GB" sz="1400" b="1" dirty="0">
                <a:latin typeface="SwissReSans" pitchFamily="34" charset="0"/>
              </a:rPr>
            </a:br>
            <a:r>
              <a:rPr lang="en-GB" sz="1400" b="1" dirty="0">
                <a:latin typeface="SwissReSans" pitchFamily="34" charset="0"/>
              </a:rPr>
              <a:t>(i.e., Peak Perils) </a:t>
            </a:r>
          </a:p>
        </p:txBody>
      </p:sp>
      <p:sp>
        <p:nvSpPr>
          <p:cNvPr id="7" name="TextBox 6">
            <a:extLst>
              <a:ext uri="{FF2B5EF4-FFF2-40B4-BE49-F238E27FC236}">
                <a16:creationId xmlns:a16="http://schemas.microsoft.com/office/drawing/2014/main" xmlns="" id="{78EDF7CC-B1F0-47E2-A118-7A51FDB16E51}"/>
              </a:ext>
            </a:extLst>
          </p:cNvPr>
          <p:cNvSpPr txBox="1">
            <a:spLocks/>
          </p:cNvSpPr>
          <p:nvPr/>
        </p:nvSpPr>
        <p:spPr>
          <a:xfrm>
            <a:off x="4462547" y="1934020"/>
            <a:ext cx="3479208" cy="387404"/>
          </a:xfrm>
          <a:prstGeom prst="rect">
            <a:avLst/>
          </a:prstGeom>
          <a:solidFill>
            <a:schemeClr val="accent3"/>
          </a:solidFill>
        </p:spPr>
        <p:txBody>
          <a:bodyPr wrap="square" rtlCol="0">
            <a:noAutofit/>
          </a:bodyPr>
          <a:lstStyle/>
          <a:p>
            <a:pPr algn="ctr"/>
            <a:r>
              <a:rPr lang="en-GB" sz="1400" b="1" dirty="0">
                <a:solidFill>
                  <a:srgbClr val="FFFFFF"/>
                </a:solidFill>
                <a:latin typeface="SwissReSans" pitchFamily="34" charset="0"/>
              </a:rPr>
              <a:t>Secondary effects of Primary Perils</a:t>
            </a:r>
          </a:p>
        </p:txBody>
      </p:sp>
      <p:sp>
        <p:nvSpPr>
          <p:cNvPr id="8" name="TextBox 7">
            <a:extLst>
              <a:ext uri="{FF2B5EF4-FFF2-40B4-BE49-F238E27FC236}">
                <a16:creationId xmlns:a16="http://schemas.microsoft.com/office/drawing/2014/main" xmlns="" id="{7C010750-635C-4648-9C5D-21BF6C29D768}"/>
              </a:ext>
            </a:extLst>
          </p:cNvPr>
          <p:cNvSpPr txBox="1">
            <a:spLocks/>
          </p:cNvSpPr>
          <p:nvPr/>
        </p:nvSpPr>
        <p:spPr>
          <a:xfrm>
            <a:off x="8226866" y="1934020"/>
            <a:ext cx="3484636" cy="387404"/>
          </a:xfrm>
          <a:prstGeom prst="rect">
            <a:avLst/>
          </a:prstGeom>
          <a:solidFill>
            <a:schemeClr val="accent3"/>
          </a:solidFill>
        </p:spPr>
        <p:txBody>
          <a:bodyPr wrap="square" rtlCol="0">
            <a:noAutofit/>
          </a:bodyPr>
          <a:lstStyle/>
          <a:p>
            <a:pPr algn="ctr"/>
            <a:r>
              <a:rPr lang="en-GB" sz="1400" b="1" dirty="0">
                <a:solidFill>
                  <a:srgbClr val="FFFFFF"/>
                </a:solidFill>
                <a:latin typeface="SwissReSans" pitchFamily="34" charset="0"/>
              </a:rPr>
              <a:t>Independent </a:t>
            </a:r>
            <a:r>
              <a:rPr lang="en-GB" sz="1400" b="1" dirty="0" smtClean="0">
                <a:solidFill>
                  <a:srgbClr val="FFFFFF"/>
                </a:solidFill>
                <a:latin typeface="SwissReSans" pitchFamily="34" charset="0"/>
              </a:rPr>
              <a:t>high-frequency </a:t>
            </a:r>
            <a:r>
              <a:rPr lang="en-GB" sz="1400" b="1" dirty="0">
                <a:solidFill>
                  <a:srgbClr val="FFFFFF"/>
                </a:solidFill>
                <a:latin typeface="SwissReSans" pitchFamily="34" charset="0"/>
              </a:rPr>
              <a:t>p</a:t>
            </a:r>
            <a:r>
              <a:rPr lang="en-GB" sz="1400" b="1" dirty="0" smtClean="0">
                <a:solidFill>
                  <a:srgbClr val="FFFFFF"/>
                </a:solidFill>
                <a:latin typeface="SwissReSans" pitchFamily="34" charset="0"/>
              </a:rPr>
              <a:t>erils</a:t>
            </a:r>
            <a:endParaRPr lang="en-GB" sz="1400" b="1" dirty="0">
              <a:solidFill>
                <a:srgbClr val="FFFFFF"/>
              </a:solidFill>
              <a:latin typeface="SwissReSans" pitchFamily="34" charset="0"/>
            </a:endParaRPr>
          </a:p>
        </p:txBody>
      </p:sp>
      <p:sp>
        <p:nvSpPr>
          <p:cNvPr id="9" name="TextBox 8">
            <a:extLst>
              <a:ext uri="{FF2B5EF4-FFF2-40B4-BE49-F238E27FC236}">
                <a16:creationId xmlns:a16="http://schemas.microsoft.com/office/drawing/2014/main" xmlns="" id="{BA8980BC-3788-4AC1-8C1E-1DACCE386847}"/>
              </a:ext>
            </a:extLst>
          </p:cNvPr>
          <p:cNvSpPr txBox="1"/>
          <p:nvPr/>
        </p:nvSpPr>
        <p:spPr>
          <a:xfrm>
            <a:off x="4457121" y="1631247"/>
            <a:ext cx="7255454" cy="307777"/>
          </a:xfrm>
          <a:prstGeom prst="rect">
            <a:avLst/>
          </a:prstGeom>
          <a:solidFill>
            <a:schemeClr val="accent3"/>
          </a:solidFill>
          <a:ln>
            <a:solidFill>
              <a:schemeClr val="bg1"/>
            </a:solidFill>
          </a:ln>
        </p:spPr>
        <p:txBody>
          <a:bodyPr wrap="square" rtlCol="0">
            <a:spAutoFit/>
          </a:bodyPr>
          <a:lstStyle/>
          <a:p>
            <a:pPr algn="ctr"/>
            <a:r>
              <a:rPr lang="en-GB" sz="1400" b="1" dirty="0">
                <a:solidFill>
                  <a:srgbClr val="FFFFFF"/>
                </a:solidFill>
                <a:latin typeface="SwissReSans" pitchFamily="34" charset="0"/>
              </a:rPr>
              <a:t>Secondary Perils as</a:t>
            </a:r>
          </a:p>
        </p:txBody>
      </p:sp>
      <p:sp>
        <p:nvSpPr>
          <p:cNvPr id="15" name="TextBox 14">
            <a:extLst>
              <a:ext uri="{FF2B5EF4-FFF2-40B4-BE49-F238E27FC236}">
                <a16:creationId xmlns:a16="http://schemas.microsoft.com/office/drawing/2014/main" xmlns="" id="{6ECF400A-ABBF-4B7C-8C67-6888A32120FF}"/>
              </a:ext>
            </a:extLst>
          </p:cNvPr>
          <p:cNvSpPr txBox="1"/>
          <p:nvPr/>
        </p:nvSpPr>
        <p:spPr>
          <a:xfrm>
            <a:off x="695400" y="4232836"/>
            <a:ext cx="3483338" cy="1422786"/>
          </a:xfrm>
          <a:prstGeom prst="rect">
            <a:avLst/>
          </a:prstGeom>
          <a:noFill/>
          <a:extLst>
            <a:ext uri="{909E8E84-426E-40DD-AFC4-6F175D3DCCD1}">
              <a14:hiddenFill xmlns:a14="http://schemas.microsoft.com/office/drawing/2010/main">
                <a:solidFill>
                  <a:schemeClr val="bg2"/>
                </a:solidFill>
              </a14:hiddenFill>
            </a:ext>
          </a:extLst>
        </p:spPr>
        <p:txBody>
          <a:bodyPr wrap="square" lIns="0" tIns="0" rIns="0" bIns="0" rtlCol="0">
            <a:noAutofit/>
          </a:bodyPr>
          <a:lstStyle/>
          <a:p>
            <a:pPr marL="285750" indent="-285750">
              <a:buFont typeface="Arial" panose="020B0604020202020204" pitchFamily="34" charset="0"/>
              <a:buChar char="•"/>
            </a:pPr>
            <a:r>
              <a:rPr lang="en-GB" dirty="0">
                <a:solidFill>
                  <a:prstClr val="black"/>
                </a:solidFill>
              </a:rPr>
              <a:t>Tropical cyclones, earthquakes, and EU winter storms</a:t>
            </a:r>
          </a:p>
          <a:p>
            <a:pPr marL="285750" indent="-285750">
              <a:buFont typeface="Arial" panose="020B0604020202020204" pitchFamily="34" charset="0"/>
              <a:buChar char="•"/>
            </a:pPr>
            <a:r>
              <a:rPr lang="en-GB" dirty="0">
                <a:solidFill>
                  <a:prstClr val="black"/>
                </a:solidFill>
              </a:rPr>
              <a:t>High loss potential and well modelled</a:t>
            </a:r>
          </a:p>
          <a:p>
            <a:pPr marL="285750" indent="-285750">
              <a:buFont typeface="Arial" panose="020B0604020202020204" pitchFamily="34" charset="0"/>
              <a:buChar char="•"/>
            </a:pPr>
            <a:endParaRPr lang="en-GB" sz="1600" dirty="0">
              <a:latin typeface="SwissReSans" pitchFamily="34" charset="0"/>
            </a:endParaRPr>
          </a:p>
          <a:p>
            <a:endParaRPr lang="en-GB" sz="1600" dirty="0">
              <a:latin typeface="SwissReSans" pitchFamily="34" charset="0"/>
            </a:endParaRPr>
          </a:p>
          <a:p>
            <a:endParaRPr lang="en-GB" sz="1600" dirty="0" err="1">
              <a:latin typeface="SwissReSans" pitchFamily="34" charset="0"/>
            </a:endParaRPr>
          </a:p>
        </p:txBody>
      </p:sp>
      <p:sp>
        <p:nvSpPr>
          <p:cNvPr id="16" name="TextBox 15">
            <a:extLst>
              <a:ext uri="{FF2B5EF4-FFF2-40B4-BE49-F238E27FC236}">
                <a16:creationId xmlns:a16="http://schemas.microsoft.com/office/drawing/2014/main" xmlns="" id="{9E65E1D7-9DD3-49FE-B218-E9255984F50B}"/>
              </a:ext>
            </a:extLst>
          </p:cNvPr>
          <p:cNvSpPr txBox="1"/>
          <p:nvPr/>
        </p:nvSpPr>
        <p:spPr>
          <a:xfrm>
            <a:off x="4457121" y="4221088"/>
            <a:ext cx="3484634" cy="1422786"/>
          </a:xfrm>
          <a:prstGeom prst="rect">
            <a:avLst/>
          </a:prstGeom>
          <a:noFill/>
          <a:extLst>
            <a:ext uri="{909E8E84-426E-40DD-AFC4-6F175D3DCCD1}">
              <a14:hiddenFill xmlns:a14="http://schemas.microsoft.com/office/drawing/2010/main">
                <a:solidFill>
                  <a:schemeClr val="bg2">
                    <a:lumMod val="20000"/>
                    <a:lumOff val="80000"/>
                  </a:schemeClr>
                </a:solidFill>
              </a14:hiddenFill>
            </a:ext>
          </a:extLst>
        </p:spPr>
        <p:txBody>
          <a:bodyPr wrap="square" lIns="0" tIns="0" rIns="0" bIns="0" rtlCol="0">
            <a:noAutofit/>
          </a:bodyPr>
          <a:lstStyle/>
          <a:p>
            <a:pPr marL="285750" indent="-285750">
              <a:buFont typeface="Arial" panose="020B0604020202020204" pitchFamily="34" charset="0"/>
              <a:buChar char="•"/>
            </a:pPr>
            <a:r>
              <a:rPr lang="en-GB" dirty="0" smtClean="0">
                <a:solidFill>
                  <a:prstClr val="black"/>
                </a:solidFill>
              </a:rPr>
              <a:t>Tropical cyclone-induced </a:t>
            </a:r>
            <a:r>
              <a:rPr lang="en-GB" dirty="0">
                <a:solidFill>
                  <a:prstClr val="black"/>
                </a:solidFill>
              </a:rPr>
              <a:t>precipitation, storm surge, liquefaction, tsunami, fire following earthquake</a:t>
            </a:r>
          </a:p>
          <a:p>
            <a:pPr marL="285750" indent="-285750">
              <a:buFont typeface="Arial" panose="020B0604020202020204" pitchFamily="34" charset="0"/>
              <a:buChar char="•"/>
            </a:pPr>
            <a:r>
              <a:rPr lang="en-GB" dirty="0">
                <a:solidFill>
                  <a:prstClr val="black"/>
                </a:solidFill>
              </a:rPr>
              <a:t>Not always well captured in Primary Perils modelling</a:t>
            </a:r>
          </a:p>
          <a:p>
            <a:pPr marL="285750" indent="-285750">
              <a:buFont typeface="Arial" panose="020B0604020202020204" pitchFamily="34" charset="0"/>
              <a:buChar char="•"/>
            </a:pPr>
            <a:endParaRPr lang="en-GB" sz="1600" dirty="0">
              <a:latin typeface="SwissReSans" pitchFamily="34" charset="0"/>
            </a:endParaRPr>
          </a:p>
          <a:p>
            <a:endParaRPr lang="en-GB" sz="1600" dirty="0">
              <a:latin typeface="SwissReSans" pitchFamily="34" charset="0"/>
            </a:endParaRPr>
          </a:p>
          <a:p>
            <a:endParaRPr lang="en-GB" sz="1600" dirty="0" err="1">
              <a:latin typeface="SwissReSans" pitchFamily="34" charset="0"/>
            </a:endParaRPr>
          </a:p>
        </p:txBody>
      </p:sp>
      <p:sp>
        <p:nvSpPr>
          <p:cNvPr id="17" name="TextBox 16">
            <a:extLst>
              <a:ext uri="{FF2B5EF4-FFF2-40B4-BE49-F238E27FC236}">
                <a16:creationId xmlns:a16="http://schemas.microsoft.com/office/drawing/2014/main" xmlns="" id="{58D649AB-9B81-4FE2-91F8-3A649CDBFEBA}"/>
              </a:ext>
            </a:extLst>
          </p:cNvPr>
          <p:cNvSpPr txBox="1"/>
          <p:nvPr/>
        </p:nvSpPr>
        <p:spPr>
          <a:xfrm>
            <a:off x="8229620" y="4222652"/>
            <a:ext cx="3555012" cy="1422786"/>
          </a:xfrm>
          <a:prstGeom prst="rect">
            <a:avLst/>
          </a:prstGeom>
          <a:noFill/>
          <a:extLst>
            <a:ext uri="{909E8E84-426E-40DD-AFC4-6F175D3DCCD1}">
              <a14:hiddenFill xmlns:a14="http://schemas.microsoft.com/office/drawing/2010/main">
                <a:solidFill>
                  <a:schemeClr val="bg2">
                    <a:lumMod val="20000"/>
                    <a:lumOff val="80000"/>
                  </a:schemeClr>
                </a:solidFill>
              </a14:hiddenFill>
            </a:ext>
          </a:extLst>
        </p:spPr>
        <p:txBody>
          <a:bodyPr wrap="square" lIns="0" tIns="0" rIns="0" bIns="0" rtlCol="0">
            <a:noAutofit/>
          </a:bodyPr>
          <a:lstStyle/>
          <a:p>
            <a:pPr marL="285750" indent="-285750">
              <a:buFont typeface="Arial" panose="020B0604020202020204" pitchFamily="34" charset="0"/>
              <a:buChar char="•"/>
            </a:pPr>
            <a:r>
              <a:rPr lang="en-GB" dirty="0">
                <a:solidFill>
                  <a:prstClr val="black"/>
                </a:solidFill>
              </a:rPr>
              <a:t>Low to medium severity perils e.g., severe thunderstorms, </a:t>
            </a:r>
            <a:r>
              <a:rPr lang="en-GB" dirty="0" smtClean="0">
                <a:solidFill>
                  <a:prstClr val="black"/>
                </a:solidFill>
              </a:rPr>
              <a:t>river/flash </a:t>
            </a:r>
            <a:r>
              <a:rPr lang="en-GB" dirty="0">
                <a:solidFill>
                  <a:prstClr val="black"/>
                </a:solidFill>
              </a:rPr>
              <a:t>floods, wildfires, droughts, </a:t>
            </a:r>
            <a:r>
              <a:rPr lang="en-GB" dirty="0" smtClean="0">
                <a:solidFill>
                  <a:prstClr val="black"/>
                </a:solidFill>
              </a:rPr>
              <a:t>snow/ice </a:t>
            </a:r>
            <a:r>
              <a:rPr lang="en-GB" dirty="0">
                <a:solidFill>
                  <a:prstClr val="black"/>
                </a:solidFill>
              </a:rPr>
              <a:t>storms</a:t>
            </a:r>
          </a:p>
          <a:p>
            <a:pPr marL="285750" indent="-285750">
              <a:buFont typeface="Arial" panose="020B0604020202020204" pitchFamily="34" charset="0"/>
              <a:buChar char="•"/>
            </a:pPr>
            <a:r>
              <a:rPr lang="en-GB" dirty="0">
                <a:solidFill>
                  <a:prstClr val="black"/>
                </a:solidFill>
              </a:rPr>
              <a:t>Lack of robust and efficient </a:t>
            </a:r>
            <a:r>
              <a:rPr lang="en-GB" dirty="0" smtClean="0">
                <a:solidFill>
                  <a:prstClr val="black"/>
                </a:solidFill>
              </a:rPr>
              <a:t>tools, gap </a:t>
            </a:r>
            <a:r>
              <a:rPr lang="en-GB" dirty="0">
                <a:solidFill>
                  <a:prstClr val="black"/>
                </a:solidFill>
              </a:rPr>
              <a:t>in model coverage worldwide</a:t>
            </a:r>
          </a:p>
          <a:p>
            <a:endParaRPr lang="en-GB" sz="1600" dirty="0">
              <a:latin typeface="SwissReSans" pitchFamily="34" charset="0"/>
            </a:endParaRPr>
          </a:p>
          <a:p>
            <a:endParaRPr lang="en-GB" sz="1600" dirty="0" err="1">
              <a:latin typeface="SwissReSans" pitchFamily="34" charset="0"/>
            </a:endParaRPr>
          </a:p>
        </p:txBody>
      </p:sp>
      <p:sp>
        <p:nvSpPr>
          <p:cNvPr id="14" name="TextBox 13">
            <a:extLst>
              <a:ext uri="{FF2B5EF4-FFF2-40B4-BE49-F238E27FC236}">
                <a16:creationId xmlns:a16="http://schemas.microsoft.com/office/drawing/2014/main" xmlns="" id="{137CFC9E-8B30-4B96-AFB5-E49BED5C469E}"/>
              </a:ext>
            </a:extLst>
          </p:cNvPr>
          <p:cNvSpPr txBox="1"/>
          <p:nvPr/>
        </p:nvSpPr>
        <p:spPr>
          <a:xfrm>
            <a:off x="777905" y="2348880"/>
            <a:ext cx="2941831" cy="215444"/>
          </a:xfrm>
          <a:prstGeom prst="rect">
            <a:avLst/>
          </a:prstGeom>
          <a:noFill/>
        </p:spPr>
        <p:txBody>
          <a:bodyPr wrap="square" lIns="0" tIns="0" rIns="0" bIns="0" rtlCol="0">
            <a:spAutoFit/>
          </a:bodyPr>
          <a:lstStyle/>
          <a:p>
            <a:r>
              <a:rPr lang="en-GB" sz="1400" b="1" dirty="0">
                <a:solidFill>
                  <a:schemeClr val="bg1"/>
                </a:solidFill>
                <a:latin typeface="SwissReSans" pitchFamily="34" charset="0"/>
              </a:rPr>
              <a:t>Hurricane Maria</a:t>
            </a:r>
            <a:r>
              <a:rPr lang="en-GB" sz="1400" b="1" dirty="0">
                <a:solidFill>
                  <a:schemeClr val="tx1">
                    <a:lumMod val="50000"/>
                  </a:schemeClr>
                </a:solidFill>
                <a:latin typeface="SwissReSans" pitchFamily="34" charset="0"/>
              </a:rPr>
              <a:t> </a:t>
            </a:r>
          </a:p>
        </p:txBody>
      </p:sp>
      <p:sp>
        <p:nvSpPr>
          <p:cNvPr id="18" name="TextBox 17">
            <a:extLst>
              <a:ext uri="{FF2B5EF4-FFF2-40B4-BE49-F238E27FC236}">
                <a16:creationId xmlns:a16="http://schemas.microsoft.com/office/drawing/2014/main" xmlns="" id="{4D8EF4F3-1D1D-4291-BD2C-5480CFDC77E5}"/>
              </a:ext>
            </a:extLst>
          </p:cNvPr>
          <p:cNvSpPr txBox="1"/>
          <p:nvPr/>
        </p:nvSpPr>
        <p:spPr>
          <a:xfrm>
            <a:off x="4511824" y="2346348"/>
            <a:ext cx="3442935" cy="215444"/>
          </a:xfrm>
          <a:prstGeom prst="rect">
            <a:avLst/>
          </a:prstGeom>
          <a:noFill/>
        </p:spPr>
        <p:txBody>
          <a:bodyPr wrap="square" lIns="0" tIns="0" rIns="0" bIns="0" rtlCol="0">
            <a:spAutoFit/>
          </a:bodyPr>
          <a:lstStyle/>
          <a:p>
            <a:r>
              <a:rPr lang="en-GB" sz="1400" dirty="0">
                <a:solidFill>
                  <a:schemeClr val="bg1"/>
                </a:solidFill>
                <a:latin typeface="SwissReSans" pitchFamily="34" charset="0"/>
              </a:rPr>
              <a:t> </a:t>
            </a:r>
            <a:r>
              <a:rPr lang="en-GB" sz="1400" b="1" dirty="0">
                <a:solidFill>
                  <a:schemeClr val="bg1"/>
                </a:solidFill>
                <a:latin typeface="SwissReSans" pitchFamily="34" charset="0"/>
              </a:rPr>
              <a:t>Hurricane Harvey-induced </a:t>
            </a:r>
            <a:r>
              <a:rPr lang="en-GB" sz="1400" b="1" dirty="0" smtClean="0">
                <a:solidFill>
                  <a:schemeClr val="bg1"/>
                </a:solidFill>
                <a:latin typeface="SwissReSans" pitchFamily="34" charset="0"/>
              </a:rPr>
              <a:t>flooding</a:t>
            </a:r>
            <a:endParaRPr lang="en-GB" sz="1400" b="1" dirty="0">
              <a:solidFill>
                <a:schemeClr val="bg1"/>
              </a:solidFill>
              <a:latin typeface="SwissReSans" pitchFamily="34" charset="0"/>
            </a:endParaRPr>
          </a:p>
        </p:txBody>
      </p:sp>
      <p:sp>
        <p:nvSpPr>
          <p:cNvPr id="19" name="TextBox 18">
            <a:extLst>
              <a:ext uri="{FF2B5EF4-FFF2-40B4-BE49-F238E27FC236}">
                <a16:creationId xmlns:a16="http://schemas.microsoft.com/office/drawing/2014/main" xmlns="" id="{0494764D-30C6-4EA5-AB06-79847F6E9B9A}"/>
              </a:ext>
            </a:extLst>
          </p:cNvPr>
          <p:cNvSpPr txBox="1"/>
          <p:nvPr/>
        </p:nvSpPr>
        <p:spPr>
          <a:xfrm>
            <a:off x="8299229" y="2348880"/>
            <a:ext cx="2981347" cy="307777"/>
          </a:xfrm>
          <a:prstGeom prst="rect">
            <a:avLst/>
          </a:prstGeom>
          <a:noFill/>
        </p:spPr>
        <p:txBody>
          <a:bodyPr wrap="square" lIns="0" tIns="0" rIns="0" bIns="91440" rtlCol="0">
            <a:spAutoFit/>
          </a:bodyPr>
          <a:lstStyle/>
          <a:p>
            <a:r>
              <a:rPr lang="en-GB" sz="1400" b="1" dirty="0">
                <a:solidFill>
                  <a:schemeClr val="bg1"/>
                </a:solidFill>
                <a:latin typeface="SwissReSans" pitchFamily="34" charset="0"/>
              </a:rPr>
              <a:t>California </a:t>
            </a:r>
            <a:r>
              <a:rPr lang="en-GB" sz="1400" b="1" dirty="0" smtClean="0">
                <a:solidFill>
                  <a:schemeClr val="bg1"/>
                </a:solidFill>
                <a:latin typeface="SwissReSans" pitchFamily="34" charset="0"/>
              </a:rPr>
              <a:t>wildfires</a:t>
            </a:r>
            <a:endParaRPr lang="en-GB" sz="1400" b="1" dirty="0">
              <a:solidFill>
                <a:schemeClr val="bg1"/>
              </a:solidFill>
              <a:latin typeface="SwissReSans" pitchFamily="34" charset="0"/>
            </a:endParaRPr>
          </a:p>
        </p:txBody>
      </p:sp>
    </p:spTree>
    <p:extLst>
      <p:ext uri="{BB962C8B-B14F-4D97-AF65-F5344CB8AC3E}">
        <p14:creationId xmlns:p14="http://schemas.microsoft.com/office/powerpoint/2010/main" val="2267651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54" name="think-cell Slide" r:id="rId5" imgW="216" imgH="216" progId="TCLayout.ActiveDocument.1">
                  <p:embed/>
                </p:oleObj>
              </mc:Choice>
              <mc:Fallback>
                <p:oleObj name="think-cell Slide" r:id="rId5" imgW="216" imgH="21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n-US" sz="2400" dirty="0" err="1">
              <a:latin typeface="SwissReSans" panose="020B0604020202020204" pitchFamily="34" charset="0"/>
              <a:ea typeface="+mj-ea"/>
              <a:cs typeface="+mj-cs"/>
              <a:sym typeface="SwissReSans" panose="020B0604020202020204" pitchFamily="34" charset="0"/>
            </a:endParaRPr>
          </a:p>
        </p:txBody>
      </p:sp>
      <p:sp>
        <p:nvSpPr>
          <p:cNvPr id="3" name="Title 2"/>
          <p:cNvSpPr>
            <a:spLocks noGrp="1"/>
          </p:cNvSpPr>
          <p:nvPr>
            <p:ph type="title"/>
          </p:nvPr>
        </p:nvSpPr>
        <p:spPr/>
        <p:txBody>
          <a:bodyPr/>
          <a:lstStyle/>
          <a:p>
            <a:r>
              <a:rPr lang="en-GB" dirty="0"/>
              <a:t>Over 50% of Nat Cat losses came from Secondary Perils in 2017 and 2018</a:t>
            </a:r>
            <a:endParaRPr lang="en-US" dirty="0"/>
          </a:p>
        </p:txBody>
      </p:sp>
      <p:sp>
        <p:nvSpPr>
          <p:cNvPr id="4" name="Slide Number Placeholder 3"/>
          <p:cNvSpPr>
            <a:spLocks noGrp="1"/>
          </p:cNvSpPr>
          <p:nvPr>
            <p:ph type="sldNum" sz="quarter" idx="12"/>
          </p:nvPr>
        </p:nvSpPr>
        <p:spPr/>
        <p:txBody>
          <a:bodyPr/>
          <a:lstStyle/>
          <a:p>
            <a:fld id="{5E4D2043-7E31-4A53-BD33-72A88E682172}" type="slidenum">
              <a:rPr lang="en-US" smtClean="0"/>
              <a:pPr/>
              <a:t>5</a:t>
            </a:fld>
            <a:endParaRPr lang="en-US" dirty="0"/>
          </a:p>
        </p:txBody>
      </p:sp>
      <p:pic>
        <p:nvPicPr>
          <p:cNvPr id="8" name="Picture 7"/>
          <p:cNvPicPr>
            <a:picLocks noChangeAspect="1"/>
          </p:cNvPicPr>
          <p:nvPr/>
        </p:nvPicPr>
        <p:blipFill>
          <a:blip r:embed="rId7"/>
          <a:stretch>
            <a:fillRect/>
          </a:stretch>
        </p:blipFill>
        <p:spPr>
          <a:xfrm>
            <a:off x="3206728" y="1628800"/>
            <a:ext cx="8433888" cy="4536504"/>
          </a:xfrm>
          <a:prstGeom prst="rect">
            <a:avLst/>
          </a:prstGeom>
        </p:spPr>
      </p:pic>
      <p:sp>
        <p:nvSpPr>
          <p:cNvPr id="9" name="TextBox 8">
            <a:extLst>
              <a:ext uri="{FF2B5EF4-FFF2-40B4-BE49-F238E27FC236}">
                <a16:creationId xmlns:a16="http://schemas.microsoft.com/office/drawing/2014/main" xmlns="" id="{30E29436-A497-4981-AA96-C890030044A4}"/>
              </a:ext>
            </a:extLst>
          </p:cNvPr>
          <p:cNvSpPr txBox="1"/>
          <p:nvPr/>
        </p:nvSpPr>
        <p:spPr>
          <a:xfrm>
            <a:off x="7784892" y="2420888"/>
            <a:ext cx="2703596" cy="461665"/>
          </a:xfrm>
          <a:prstGeom prst="rect">
            <a:avLst/>
          </a:prstGeom>
          <a:noFill/>
        </p:spPr>
        <p:txBody>
          <a:bodyPr wrap="square" lIns="0" tIns="0" rIns="0" bIns="0" rtlCol="0">
            <a:spAutoFit/>
          </a:bodyPr>
          <a:lstStyle/>
          <a:p>
            <a:r>
              <a:rPr lang="en-GB" sz="1000" dirty="0">
                <a:latin typeface="SwissReSans" pitchFamily="34" charset="0"/>
              </a:rPr>
              <a:t>CA Wildfires</a:t>
            </a:r>
          </a:p>
          <a:p>
            <a:r>
              <a:rPr lang="en-GB" sz="1000" dirty="0">
                <a:latin typeface="SwissReSans" pitchFamily="34" charset="0"/>
              </a:rPr>
              <a:t>US Severe Thunderstorms</a:t>
            </a:r>
          </a:p>
          <a:p>
            <a:r>
              <a:rPr lang="en-GB" sz="1000" dirty="0">
                <a:latin typeface="SwissReSans" pitchFamily="34" charset="0"/>
              </a:rPr>
              <a:t>Japan Flood, Sydney Hailstorm </a:t>
            </a:r>
          </a:p>
        </p:txBody>
      </p:sp>
      <p:sp>
        <p:nvSpPr>
          <p:cNvPr id="10" name="TextBox 9">
            <a:extLst>
              <a:ext uri="{FF2B5EF4-FFF2-40B4-BE49-F238E27FC236}">
                <a16:creationId xmlns:a16="http://schemas.microsoft.com/office/drawing/2014/main" xmlns="" id="{E9751A0F-3657-49C4-B5F8-73C25FA87342}"/>
              </a:ext>
            </a:extLst>
          </p:cNvPr>
          <p:cNvSpPr txBox="1"/>
          <p:nvPr/>
        </p:nvSpPr>
        <p:spPr>
          <a:xfrm>
            <a:off x="5159896" y="1630286"/>
            <a:ext cx="1897126" cy="461665"/>
          </a:xfrm>
          <a:prstGeom prst="rect">
            <a:avLst/>
          </a:prstGeom>
          <a:noFill/>
        </p:spPr>
        <p:txBody>
          <a:bodyPr wrap="square" lIns="0" tIns="0" rIns="0" bIns="0" rtlCol="0">
            <a:spAutoFit/>
          </a:bodyPr>
          <a:lstStyle/>
          <a:p>
            <a:r>
              <a:rPr lang="en-GB" sz="1000" dirty="0">
                <a:latin typeface="SwissReSans" pitchFamily="34" charset="0"/>
              </a:rPr>
              <a:t>CA Wildfires </a:t>
            </a:r>
          </a:p>
          <a:p>
            <a:r>
              <a:rPr lang="en-GB" sz="1000" dirty="0">
                <a:latin typeface="SwissReSans" pitchFamily="34" charset="0"/>
              </a:rPr>
              <a:t>US Severe Thunderstorms</a:t>
            </a:r>
          </a:p>
          <a:p>
            <a:r>
              <a:rPr lang="en-GB" sz="1000" dirty="0">
                <a:latin typeface="SwissReSans" pitchFamily="34" charset="0"/>
              </a:rPr>
              <a:t>US Floods</a:t>
            </a:r>
          </a:p>
        </p:txBody>
      </p:sp>
      <p:sp>
        <p:nvSpPr>
          <p:cNvPr id="11" name="TextBox 10">
            <a:extLst>
              <a:ext uri="{FF2B5EF4-FFF2-40B4-BE49-F238E27FC236}">
                <a16:creationId xmlns:a16="http://schemas.microsoft.com/office/drawing/2014/main" xmlns="" id="{D510A181-6911-4CB5-84D6-A1C125DC0138}"/>
              </a:ext>
            </a:extLst>
          </p:cNvPr>
          <p:cNvSpPr txBox="1"/>
          <p:nvPr/>
        </p:nvSpPr>
        <p:spPr>
          <a:xfrm>
            <a:off x="4223792" y="2905199"/>
            <a:ext cx="1289862" cy="307777"/>
          </a:xfrm>
          <a:prstGeom prst="rect">
            <a:avLst/>
          </a:prstGeom>
          <a:noFill/>
        </p:spPr>
        <p:txBody>
          <a:bodyPr wrap="square" lIns="0" tIns="0" rIns="0" bIns="0" rtlCol="0">
            <a:spAutoFit/>
          </a:bodyPr>
          <a:lstStyle/>
          <a:p>
            <a:r>
              <a:rPr lang="en-GB" sz="1000" dirty="0">
                <a:latin typeface="SwissReSans" pitchFamily="34" charset="0"/>
              </a:rPr>
              <a:t>Hurricane Harvey- induced flooding</a:t>
            </a:r>
          </a:p>
        </p:txBody>
      </p:sp>
      <p:cxnSp>
        <p:nvCxnSpPr>
          <p:cNvPr id="12" name="Straight Arrow Connector 11">
            <a:extLst>
              <a:ext uri="{FF2B5EF4-FFF2-40B4-BE49-F238E27FC236}">
                <a16:creationId xmlns:a16="http://schemas.microsoft.com/office/drawing/2014/main" xmlns="" id="{C4619B18-FBB1-4165-A943-C68808204251}"/>
              </a:ext>
            </a:extLst>
          </p:cNvPr>
          <p:cNvCxnSpPr>
            <a:cxnSpLocks/>
          </p:cNvCxnSpPr>
          <p:nvPr/>
        </p:nvCxnSpPr>
        <p:spPr>
          <a:xfrm>
            <a:off x="5238222" y="3168839"/>
            <a:ext cx="428347" cy="252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xmlns="" id="{C38D1C5C-5C14-41FB-AE39-FCF29A3011FC}"/>
              </a:ext>
            </a:extLst>
          </p:cNvPr>
          <p:cNvCxnSpPr>
            <a:cxnSpLocks/>
          </p:cNvCxnSpPr>
          <p:nvPr/>
        </p:nvCxnSpPr>
        <p:spPr>
          <a:xfrm>
            <a:off x="6127120" y="2091951"/>
            <a:ext cx="0" cy="38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A4D8949E-7AD1-45C3-8C74-10D8ACD45824}"/>
              </a:ext>
            </a:extLst>
          </p:cNvPr>
          <p:cNvCxnSpPr>
            <a:cxnSpLocks/>
          </p:cNvCxnSpPr>
          <p:nvPr/>
        </p:nvCxnSpPr>
        <p:spPr>
          <a:xfrm>
            <a:off x="5231904" y="3875612"/>
            <a:ext cx="441988" cy="2014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xmlns="" id="{4504C71F-4327-45F5-963D-DE8DFF74DA6C}"/>
              </a:ext>
            </a:extLst>
          </p:cNvPr>
          <p:cNvSpPr txBox="1"/>
          <p:nvPr/>
        </p:nvSpPr>
        <p:spPr>
          <a:xfrm>
            <a:off x="5001476" y="3716453"/>
            <a:ext cx="590468" cy="216603"/>
          </a:xfrm>
          <a:prstGeom prst="rect">
            <a:avLst/>
          </a:prstGeom>
          <a:noFill/>
        </p:spPr>
        <p:txBody>
          <a:bodyPr wrap="square" lIns="0" tIns="0" rIns="0" bIns="0" rtlCol="0">
            <a:spAutoFit/>
          </a:bodyPr>
          <a:lstStyle/>
          <a:p>
            <a:r>
              <a:rPr lang="en-GB" sz="1000" dirty="0">
                <a:latin typeface="SwissReSans" pitchFamily="34" charset="0"/>
              </a:rPr>
              <a:t>HIM</a:t>
            </a:r>
          </a:p>
        </p:txBody>
      </p:sp>
      <p:cxnSp>
        <p:nvCxnSpPr>
          <p:cNvPr id="16" name="Straight Arrow Connector 15">
            <a:extLst>
              <a:ext uri="{FF2B5EF4-FFF2-40B4-BE49-F238E27FC236}">
                <a16:creationId xmlns:a16="http://schemas.microsoft.com/office/drawing/2014/main" xmlns="" id="{419DFA6F-3FB8-49AD-A737-17A98AA8DE21}"/>
              </a:ext>
            </a:extLst>
          </p:cNvPr>
          <p:cNvCxnSpPr>
            <a:cxnSpLocks/>
          </p:cNvCxnSpPr>
          <p:nvPr/>
        </p:nvCxnSpPr>
        <p:spPr>
          <a:xfrm>
            <a:off x="8439376" y="3017386"/>
            <a:ext cx="0" cy="558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xmlns="" id="{1F1DCE3E-3103-4212-9F94-EA5FA8BD04F0}"/>
              </a:ext>
            </a:extLst>
          </p:cNvPr>
          <p:cNvCxnSpPr>
            <a:cxnSpLocks/>
          </p:cNvCxnSpPr>
          <p:nvPr/>
        </p:nvCxnSpPr>
        <p:spPr>
          <a:xfrm flipH="1">
            <a:off x="8926084" y="4530348"/>
            <a:ext cx="4258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xmlns="" id="{AD681B1C-85EA-4284-81E0-E5AF5B578DA4}"/>
              </a:ext>
            </a:extLst>
          </p:cNvPr>
          <p:cNvSpPr txBox="1"/>
          <p:nvPr/>
        </p:nvSpPr>
        <p:spPr>
          <a:xfrm>
            <a:off x="9433385" y="4365104"/>
            <a:ext cx="1847191" cy="649811"/>
          </a:xfrm>
          <a:prstGeom prst="rect">
            <a:avLst/>
          </a:prstGeom>
          <a:noFill/>
        </p:spPr>
        <p:txBody>
          <a:bodyPr wrap="square" lIns="0" tIns="0" rIns="0" bIns="0" rtlCol="0">
            <a:spAutoFit/>
          </a:bodyPr>
          <a:lstStyle/>
          <a:p>
            <a:r>
              <a:rPr lang="en-GB" sz="1000" dirty="0">
                <a:latin typeface="SwissReSans" pitchFamily="34" charset="0"/>
              </a:rPr>
              <a:t>Typhoon </a:t>
            </a:r>
            <a:r>
              <a:rPr lang="en-GB" sz="1000" dirty="0" err="1">
                <a:latin typeface="SwissReSans" pitchFamily="34" charset="0"/>
              </a:rPr>
              <a:t>Jebi</a:t>
            </a:r>
            <a:r>
              <a:rPr lang="en-GB" sz="1000" dirty="0">
                <a:latin typeface="SwissReSans" pitchFamily="34" charset="0"/>
              </a:rPr>
              <a:t> &amp; Trami</a:t>
            </a:r>
          </a:p>
          <a:p>
            <a:r>
              <a:rPr lang="en-GB" sz="1000" dirty="0">
                <a:latin typeface="SwissReSans" pitchFamily="34" charset="0"/>
              </a:rPr>
              <a:t>Hurricane Michael &amp; Florence</a:t>
            </a:r>
          </a:p>
        </p:txBody>
      </p:sp>
      <p:cxnSp>
        <p:nvCxnSpPr>
          <p:cNvPr id="19" name="Straight Arrow Connector 18">
            <a:extLst>
              <a:ext uri="{FF2B5EF4-FFF2-40B4-BE49-F238E27FC236}">
                <a16:creationId xmlns:a16="http://schemas.microsoft.com/office/drawing/2014/main" xmlns="" id="{3BF79EA4-B709-4071-A8BC-DEB4597BAD38}"/>
              </a:ext>
            </a:extLst>
          </p:cNvPr>
          <p:cNvCxnSpPr>
            <a:cxnSpLocks/>
          </p:cNvCxnSpPr>
          <p:nvPr/>
        </p:nvCxnSpPr>
        <p:spPr>
          <a:xfrm flipH="1">
            <a:off x="8943432" y="3848519"/>
            <a:ext cx="383073" cy="406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xmlns="" id="{8612BFD9-5CF8-466A-AA82-F566119A9FE0}"/>
              </a:ext>
            </a:extLst>
          </p:cNvPr>
          <p:cNvSpPr txBox="1"/>
          <p:nvPr/>
        </p:nvSpPr>
        <p:spPr>
          <a:xfrm>
            <a:off x="9326505" y="3568613"/>
            <a:ext cx="1965930" cy="436451"/>
          </a:xfrm>
          <a:prstGeom prst="rect">
            <a:avLst/>
          </a:prstGeom>
          <a:noFill/>
        </p:spPr>
        <p:txBody>
          <a:bodyPr wrap="square" lIns="0" tIns="0" rIns="0" bIns="0" rtlCol="0">
            <a:spAutoFit/>
          </a:bodyPr>
          <a:lstStyle/>
          <a:p>
            <a:r>
              <a:rPr lang="en-GB" sz="1000" dirty="0">
                <a:latin typeface="SwissReSans" pitchFamily="34" charset="0"/>
              </a:rPr>
              <a:t>Hurricane Florence-induced flooding</a:t>
            </a:r>
          </a:p>
        </p:txBody>
      </p:sp>
      <p:sp>
        <p:nvSpPr>
          <p:cNvPr id="21" name="Rectangle 20">
            <a:extLst>
              <a:ext uri="{FF2B5EF4-FFF2-40B4-BE49-F238E27FC236}">
                <a16:creationId xmlns:a16="http://schemas.microsoft.com/office/drawing/2014/main" xmlns="" id="{23210094-AE93-496F-A086-931FCFF32434}"/>
              </a:ext>
            </a:extLst>
          </p:cNvPr>
          <p:cNvSpPr/>
          <p:nvPr/>
        </p:nvSpPr>
        <p:spPr>
          <a:xfrm>
            <a:off x="3143597" y="1351801"/>
            <a:ext cx="1996572" cy="276999"/>
          </a:xfrm>
          <a:prstGeom prst="rect">
            <a:avLst/>
          </a:prstGeom>
        </p:spPr>
        <p:txBody>
          <a:bodyPr wrap="none">
            <a:spAutoFit/>
          </a:bodyPr>
          <a:lstStyle/>
          <a:p>
            <a:r>
              <a:rPr lang="en-US" sz="1200" dirty="0"/>
              <a:t>USD billion at 2018 prices</a:t>
            </a:r>
            <a:endParaRPr lang="en-GB" sz="1200" dirty="0"/>
          </a:p>
        </p:txBody>
      </p:sp>
      <p:sp>
        <p:nvSpPr>
          <p:cNvPr id="22" name="Rectangle 21"/>
          <p:cNvSpPr/>
          <p:nvPr/>
        </p:nvSpPr>
        <p:spPr>
          <a:xfrm>
            <a:off x="437930" y="2016889"/>
            <a:ext cx="2686849" cy="2154436"/>
          </a:xfrm>
          <a:prstGeom prst="rect">
            <a:avLst/>
          </a:prstGeom>
        </p:spPr>
        <p:txBody>
          <a:bodyPr wrap="square">
            <a:spAutoFit/>
          </a:bodyPr>
          <a:lstStyle/>
          <a:p>
            <a:pPr>
              <a:spcBef>
                <a:spcPts val="1200"/>
              </a:spcBef>
              <a:buSzPct val="100000"/>
            </a:pPr>
            <a:r>
              <a:rPr lang="en-US" dirty="0" smtClean="0">
                <a:solidFill>
                  <a:prstClr val="black"/>
                </a:solidFill>
              </a:rPr>
              <a:t>Since 1990, losses from </a:t>
            </a:r>
            <a:r>
              <a:rPr lang="en-US" sz="2000" b="1" dirty="0">
                <a:solidFill>
                  <a:srgbClr val="0070C0"/>
                </a:solidFill>
              </a:rPr>
              <a:t>secondary perils </a:t>
            </a:r>
            <a:r>
              <a:rPr lang="en-US" dirty="0" smtClean="0">
                <a:solidFill>
                  <a:prstClr val="black"/>
                </a:solidFill>
              </a:rPr>
              <a:t>(including secondary effects) increased annually by </a:t>
            </a:r>
            <a:r>
              <a:rPr lang="en-US" sz="2000" b="1" dirty="0">
                <a:solidFill>
                  <a:srgbClr val="0070C0"/>
                </a:solidFill>
              </a:rPr>
              <a:t>7</a:t>
            </a:r>
            <a:r>
              <a:rPr lang="en-US" sz="2000" b="1" dirty="0" smtClean="0">
                <a:solidFill>
                  <a:srgbClr val="0070C0"/>
                </a:solidFill>
              </a:rPr>
              <a:t>.4% </a:t>
            </a:r>
            <a:r>
              <a:rPr lang="en-US" dirty="0" smtClean="0">
                <a:solidFill>
                  <a:prstClr val="black"/>
                </a:solidFill>
              </a:rPr>
              <a:t>compared to</a:t>
            </a:r>
            <a:r>
              <a:rPr lang="en-US" sz="2000" b="1" dirty="0" smtClean="0">
                <a:solidFill>
                  <a:srgbClr val="0070C0"/>
                </a:solidFill>
              </a:rPr>
              <a:t> 5.7% </a:t>
            </a:r>
            <a:r>
              <a:rPr lang="en-US" dirty="0">
                <a:solidFill>
                  <a:prstClr val="black"/>
                </a:solidFill>
              </a:rPr>
              <a:t>of the </a:t>
            </a:r>
            <a:r>
              <a:rPr lang="en-US" sz="2000" b="1" dirty="0" smtClean="0">
                <a:solidFill>
                  <a:srgbClr val="0070C0"/>
                </a:solidFill>
              </a:rPr>
              <a:t>primary perils</a:t>
            </a:r>
            <a:endParaRPr lang="en-US" dirty="0">
              <a:solidFill>
                <a:prstClr val="black"/>
              </a:solidFill>
            </a:endParaRPr>
          </a:p>
        </p:txBody>
      </p:sp>
    </p:spTree>
    <p:extLst>
      <p:ext uri="{BB962C8B-B14F-4D97-AF65-F5344CB8AC3E}">
        <p14:creationId xmlns:p14="http://schemas.microsoft.com/office/powerpoint/2010/main" val="2001934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622" y="1231"/>
            <a:ext cx="12291622" cy="7325106"/>
          </a:xfrm>
          <a:prstGeom prst="rect">
            <a:avLst/>
          </a:prstGeom>
        </p:spPr>
      </p:pic>
      <p:sp>
        <p:nvSpPr>
          <p:cNvPr id="4" name="Slide Number Placeholder 3"/>
          <p:cNvSpPr>
            <a:spLocks noGrp="1"/>
          </p:cNvSpPr>
          <p:nvPr>
            <p:ph type="sldNum" sz="quarter" idx="12"/>
          </p:nvPr>
        </p:nvSpPr>
        <p:spPr/>
        <p:txBody>
          <a:bodyPr/>
          <a:lstStyle/>
          <a:p>
            <a:fld id="{5E4D2043-7E31-4A53-BD33-72A88E682172}" type="slidenum">
              <a:rPr lang="en-US" smtClean="0"/>
              <a:pPr/>
              <a:t>6</a:t>
            </a:fld>
            <a:endParaRPr lang="en-US" dirty="0"/>
          </a:p>
        </p:txBody>
      </p:sp>
      <p:sp>
        <p:nvSpPr>
          <p:cNvPr id="15" name="Rechteck 8"/>
          <p:cNvSpPr/>
          <p:nvPr/>
        </p:nvSpPr>
        <p:spPr>
          <a:xfrm>
            <a:off x="6581030" y="143054"/>
            <a:ext cx="5541788" cy="7030362"/>
          </a:xfrm>
          <a:prstGeom prst="rect">
            <a:avLst/>
          </a:prstGeom>
          <a:solidFill>
            <a:srgbClr val="000000">
              <a:alpha val="56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smtClean="0">
              <a:latin typeface="SwissReSans" pitchFamily="34" charset="0"/>
            </a:endParaRPr>
          </a:p>
        </p:txBody>
      </p:sp>
      <p:sp>
        <p:nvSpPr>
          <p:cNvPr id="3" name="Title 2"/>
          <p:cNvSpPr>
            <a:spLocks noGrp="1"/>
          </p:cNvSpPr>
          <p:nvPr>
            <p:ph type="title"/>
          </p:nvPr>
        </p:nvSpPr>
        <p:spPr>
          <a:xfrm>
            <a:off x="6480721" y="143054"/>
            <a:ext cx="5735959" cy="6840760"/>
          </a:xfrm>
        </p:spPr>
        <p:txBody>
          <a:bodyPr/>
          <a:lstStyle/>
          <a:p>
            <a:pPr marL="452438" lvl="1" indent="-323850"/>
            <a:r>
              <a:rPr lang="en-US" sz="3200" b="1" dirty="0">
                <a:solidFill>
                  <a:schemeClr val="bg1"/>
                </a:solidFill>
              </a:rPr>
              <a:t>Record high wildfire </a:t>
            </a:r>
            <a:r>
              <a:rPr lang="en-US" sz="3200" b="1" dirty="0" smtClean="0">
                <a:solidFill>
                  <a:schemeClr val="bg1"/>
                </a:solidFill>
              </a:rPr>
              <a:t>losses, yet again</a:t>
            </a:r>
            <a:r>
              <a:rPr lang="en-US" sz="2400" b="1" dirty="0" smtClean="0">
                <a:solidFill>
                  <a:schemeClr val="bg1"/>
                </a:solidFill>
              </a:rPr>
              <a:t/>
            </a:r>
            <a:br>
              <a:rPr lang="en-US" sz="2400" b="1" dirty="0" smtClean="0">
                <a:solidFill>
                  <a:schemeClr val="bg1"/>
                </a:solidFill>
              </a:rPr>
            </a:br>
            <a:r>
              <a:rPr lang="en-US" b="1" dirty="0">
                <a:solidFill>
                  <a:schemeClr val="bg1"/>
                </a:solidFill>
              </a:rPr>
              <a:t/>
            </a:r>
            <a:br>
              <a:rPr lang="en-US" b="1" dirty="0">
                <a:solidFill>
                  <a:schemeClr val="bg1"/>
                </a:solidFill>
              </a:rPr>
            </a:br>
            <a:r>
              <a:rPr lang="en-US" b="1" dirty="0" smtClean="0">
                <a:solidFill>
                  <a:schemeClr val="bg1"/>
                </a:solidFill>
              </a:rPr>
              <a:t/>
            </a:r>
            <a:br>
              <a:rPr lang="en-US" b="1" dirty="0" smtClean="0">
                <a:solidFill>
                  <a:schemeClr val="bg1"/>
                </a:solidFill>
              </a:rPr>
            </a:br>
            <a:r>
              <a:rPr lang="en-US" sz="2400" b="1" dirty="0" smtClean="0">
                <a:solidFill>
                  <a:schemeClr val="bg1"/>
                </a:solidFill>
              </a:rPr>
              <a:t>Rising </a:t>
            </a:r>
            <a:r>
              <a:rPr lang="en-US" sz="2400" b="1" dirty="0">
                <a:solidFill>
                  <a:schemeClr val="bg1"/>
                </a:solidFill>
              </a:rPr>
              <a:t>exposure </a:t>
            </a:r>
            <a:r>
              <a:rPr lang="en-US" sz="1600" b="1" dirty="0">
                <a:solidFill>
                  <a:schemeClr val="bg1"/>
                </a:solidFill>
              </a:rPr>
              <a:t>in the </a:t>
            </a:r>
            <a:r>
              <a:rPr lang="en-GB" sz="1600" b="1" dirty="0">
                <a:solidFill>
                  <a:schemeClr val="bg1"/>
                </a:solidFill>
              </a:rPr>
              <a:t>wildland-urban interface (WUI), region where developed structures are adjacent to or within undeveloped natural </a:t>
            </a:r>
            <a:r>
              <a:rPr lang="en-GB" sz="1600" b="1" dirty="0" smtClean="0">
                <a:solidFill>
                  <a:schemeClr val="bg1"/>
                </a:solidFill>
              </a:rPr>
              <a:t>areas</a:t>
            </a:r>
            <a:br>
              <a:rPr lang="en-GB" sz="1600" b="1" dirty="0" smtClean="0">
                <a:solidFill>
                  <a:schemeClr val="bg1"/>
                </a:solidFill>
              </a:rPr>
            </a:br>
            <a:r>
              <a:rPr lang="en-GB" sz="1600" b="1" dirty="0" smtClean="0">
                <a:solidFill>
                  <a:schemeClr val="bg1"/>
                </a:solidFill>
              </a:rPr>
              <a:t/>
            </a:r>
            <a:br>
              <a:rPr lang="en-GB" sz="1600" b="1" dirty="0" smtClean="0">
                <a:solidFill>
                  <a:schemeClr val="bg1"/>
                </a:solidFill>
              </a:rPr>
            </a:br>
            <a:r>
              <a:rPr lang="en-GB" sz="1600" b="1" dirty="0">
                <a:solidFill>
                  <a:schemeClr val="bg1"/>
                </a:solidFill>
              </a:rPr>
              <a:t/>
            </a:r>
            <a:br>
              <a:rPr lang="en-GB" sz="1600" b="1" dirty="0">
                <a:solidFill>
                  <a:schemeClr val="bg1"/>
                </a:solidFill>
              </a:rPr>
            </a:br>
            <a:r>
              <a:rPr lang="en-GB" sz="1600" b="1" dirty="0" smtClean="0">
                <a:solidFill>
                  <a:schemeClr val="bg1"/>
                </a:solidFill>
              </a:rPr>
              <a:t>Increasing </a:t>
            </a:r>
            <a:r>
              <a:rPr lang="en-GB" sz="2400" b="1" dirty="0">
                <a:solidFill>
                  <a:schemeClr val="bg1"/>
                </a:solidFill>
              </a:rPr>
              <a:t>accumulation </a:t>
            </a:r>
            <a:r>
              <a:rPr lang="en-GB" sz="1600" b="1" dirty="0">
                <a:solidFill>
                  <a:schemeClr val="bg1"/>
                </a:solidFill>
              </a:rPr>
              <a:t>of</a:t>
            </a:r>
            <a:r>
              <a:rPr lang="en-GB" sz="2400" b="1" dirty="0">
                <a:solidFill>
                  <a:schemeClr val="bg1"/>
                </a:solidFill>
              </a:rPr>
              <a:t> fuels </a:t>
            </a:r>
            <a:r>
              <a:rPr lang="en-GB" sz="1600" b="1" dirty="0">
                <a:solidFill>
                  <a:schemeClr val="bg1"/>
                </a:solidFill>
              </a:rPr>
              <a:t>due to changes in timber harvesting, infestation, etc</a:t>
            </a:r>
            <a:r>
              <a:rPr lang="en-GB" sz="1600" b="1" dirty="0" smtClean="0">
                <a:solidFill>
                  <a:schemeClr val="bg1"/>
                </a:solidFill>
              </a:rPr>
              <a:t>.</a:t>
            </a:r>
            <a:br>
              <a:rPr lang="en-GB" sz="1600" b="1" dirty="0" smtClean="0">
                <a:solidFill>
                  <a:schemeClr val="bg1"/>
                </a:solidFill>
              </a:rPr>
            </a:br>
            <a:r>
              <a:rPr lang="en-GB" sz="1600" b="1" dirty="0" smtClean="0">
                <a:solidFill>
                  <a:schemeClr val="bg1"/>
                </a:solidFill>
              </a:rPr>
              <a:t/>
            </a:r>
            <a:br>
              <a:rPr lang="en-GB" sz="1600" b="1" dirty="0" smtClean="0">
                <a:solidFill>
                  <a:schemeClr val="bg1"/>
                </a:solidFill>
              </a:rPr>
            </a:br>
            <a:r>
              <a:rPr lang="en-GB" sz="1600" b="1" dirty="0">
                <a:solidFill>
                  <a:schemeClr val="bg1"/>
                </a:solidFill>
              </a:rPr>
              <a:t/>
            </a:r>
            <a:br>
              <a:rPr lang="en-GB" sz="1600" b="1" dirty="0">
                <a:solidFill>
                  <a:schemeClr val="bg1"/>
                </a:solidFill>
              </a:rPr>
            </a:br>
            <a:r>
              <a:rPr lang="en-GB" sz="2400" b="1" dirty="0" smtClean="0">
                <a:solidFill>
                  <a:schemeClr val="bg1"/>
                </a:solidFill>
              </a:rPr>
              <a:t>Wildfire seasons </a:t>
            </a:r>
            <a:r>
              <a:rPr lang="en-GB" sz="1600" b="1" dirty="0">
                <a:solidFill>
                  <a:schemeClr val="bg1"/>
                </a:solidFill>
              </a:rPr>
              <a:t>(</a:t>
            </a:r>
            <a:r>
              <a:rPr lang="en-US" sz="1600" b="1" dirty="0">
                <a:solidFill>
                  <a:schemeClr val="bg1"/>
                </a:solidFill>
              </a:rPr>
              <a:t>defined as the time between the first discovery and last control of a </a:t>
            </a:r>
            <a:r>
              <a:rPr lang="en-US" sz="1600" b="1" dirty="0" smtClean="0">
                <a:solidFill>
                  <a:schemeClr val="bg1"/>
                </a:solidFill>
              </a:rPr>
              <a:t>wildfire) </a:t>
            </a:r>
            <a:r>
              <a:rPr lang="en-GB" sz="1600" b="1" dirty="0" smtClean="0">
                <a:solidFill>
                  <a:schemeClr val="bg1"/>
                </a:solidFill>
              </a:rPr>
              <a:t>are getting </a:t>
            </a:r>
            <a:r>
              <a:rPr lang="en-GB" sz="2400" b="1" dirty="0" smtClean="0">
                <a:solidFill>
                  <a:schemeClr val="bg1"/>
                </a:solidFill>
              </a:rPr>
              <a:t>longer </a:t>
            </a:r>
            <a:br>
              <a:rPr lang="en-GB" sz="2400" b="1" dirty="0" smtClean="0">
                <a:solidFill>
                  <a:schemeClr val="bg1"/>
                </a:solidFill>
              </a:rPr>
            </a:br>
            <a:r>
              <a:rPr lang="en-GB" sz="1600" b="1" dirty="0" smtClean="0">
                <a:solidFill>
                  <a:schemeClr val="bg1"/>
                </a:solidFill>
              </a:rPr>
              <a:t/>
            </a:r>
            <a:br>
              <a:rPr lang="en-GB" sz="1600" b="1" dirty="0" smtClean="0">
                <a:solidFill>
                  <a:schemeClr val="bg1"/>
                </a:solidFill>
              </a:rPr>
            </a:br>
            <a:r>
              <a:rPr lang="en-GB" sz="1600" b="1" dirty="0" smtClean="0">
                <a:solidFill>
                  <a:schemeClr val="bg1"/>
                </a:solidFill>
              </a:rPr>
              <a:t/>
            </a:r>
            <a:br>
              <a:rPr lang="en-GB" sz="1600" b="1" dirty="0" smtClean="0">
                <a:solidFill>
                  <a:schemeClr val="bg1"/>
                </a:solidFill>
              </a:rPr>
            </a:br>
            <a:r>
              <a:rPr lang="en-GB" sz="2400" b="1" dirty="0" smtClean="0">
                <a:solidFill>
                  <a:schemeClr val="bg1"/>
                </a:solidFill>
              </a:rPr>
              <a:t>Wildfires</a:t>
            </a:r>
            <a:r>
              <a:rPr lang="en-GB" sz="1600" b="1" dirty="0" smtClean="0">
                <a:solidFill>
                  <a:schemeClr val="bg1"/>
                </a:solidFill>
              </a:rPr>
              <a:t> are getting </a:t>
            </a:r>
            <a:r>
              <a:rPr lang="en-GB" sz="2400" b="1" dirty="0" smtClean="0">
                <a:solidFill>
                  <a:schemeClr val="bg1"/>
                </a:solidFill>
              </a:rPr>
              <a:t>bigger</a:t>
            </a:r>
            <a:r>
              <a:rPr lang="en-GB" sz="1600" b="1" dirty="0" smtClean="0">
                <a:solidFill>
                  <a:schemeClr val="bg1"/>
                </a:solidFill>
              </a:rPr>
              <a:t> (&gt;400 hectares)</a:t>
            </a:r>
            <a:r>
              <a:rPr lang="en-GB" sz="1600" b="1" dirty="0">
                <a:solidFill>
                  <a:schemeClr val="bg1"/>
                </a:solidFill>
              </a:rPr>
              <a:t/>
            </a:r>
            <a:br>
              <a:rPr lang="en-GB" sz="1600" b="1" dirty="0">
                <a:solidFill>
                  <a:schemeClr val="bg1"/>
                </a:solidFill>
              </a:rPr>
            </a:br>
            <a:r>
              <a:rPr lang="en-GB" sz="1600" b="1" dirty="0">
                <a:solidFill>
                  <a:schemeClr val="bg1"/>
                </a:solidFill>
              </a:rPr>
              <a:t/>
            </a:r>
            <a:br>
              <a:rPr lang="en-GB" sz="1600" b="1" dirty="0">
                <a:solidFill>
                  <a:schemeClr val="bg1"/>
                </a:solidFill>
              </a:rPr>
            </a:br>
            <a:r>
              <a:rPr lang="en-GB" sz="1600" b="1" dirty="0">
                <a:solidFill>
                  <a:schemeClr val="bg1"/>
                </a:solidFill>
              </a:rPr>
              <a:t/>
            </a:r>
            <a:br>
              <a:rPr lang="en-GB" sz="1600" b="1" dirty="0">
                <a:solidFill>
                  <a:schemeClr val="bg1"/>
                </a:solidFill>
              </a:rPr>
            </a:br>
            <a:endParaRPr lang="en-US" sz="1600" b="1" dirty="0">
              <a:solidFill>
                <a:schemeClr val="bg1"/>
              </a:solidFill>
            </a:endParaRPr>
          </a:p>
        </p:txBody>
      </p:sp>
      <p:pic>
        <p:nvPicPr>
          <p:cNvPr id="11" name="Picture 10"/>
          <p:cNvPicPr>
            <a:picLocks noChangeAspect="1"/>
          </p:cNvPicPr>
          <p:nvPr/>
        </p:nvPicPr>
        <p:blipFill>
          <a:blip r:embed="rId4"/>
          <a:stretch>
            <a:fillRect/>
          </a:stretch>
        </p:blipFill>
        <p:spPr>
          <a:xfrm>
            <a:off x="120685" y="1916832"/>
            <a:ext cx="5894058" cy="3285140"/>
          </a:xfrm>
          <a:prstGeom prst="rect">
            <a:avLst/>
          </a:prstGeom>
          <a:solidFill>
            <a:srgbClr val="FFFFFF"/>
          </a:solidFill>
        </p:spPr>
      </p:pic>
      <p:sp>
        <p:nvSpPr>
          <p:cNvPr id="6" name="TextBox 5"/>
          <p:cNvSpPr txBox="1"/>
          <p:nvPr/>
        </p:nvSpPr>
        <p:spPr>
          <a:xfrm>
            <a:off x="662326" y="1943478"/>
            <a:ext cx="4810775" cy="261610"/>
          </a:xfrm>
          <a:prstGeom prst="rect">
            <a:avLst/>
          </a:prstGeom>
          <a:solidFill>
            <a:schemeClr val="bg1"/>
          </a:solidFill>
        </p:spPr>
        <p:txBody>
          <a:bodyPr wrap="square" rtlCol="0">
            <a:spAutoFit/>
          </a:bodyPr>
          <a:lstStyle/>
          <a:p>
            <a:r>
              <a:rPr lang="en-US" sz="1100" b="1" dirty="0">
                <a:latin typeface="SwissReSans" pitchFamily="34" charset="0"/>
                <a:ea typeface="+mj-ea"/>
                <a:cs typeface="+mj-cs"/>
              </a:rPr>
              <a:t>Global insured losses from wildfires (USD billion, in 2018 prices)</a:t>
            </a:r>
          </a:p>
        </p:txBody>
      </p:sp>
    </p:spTree>
    <p:extLst>
      <p:ext uri="{BB962C8B-B14F-4D97-AF65-F5344CB8AC3E}">
        <p14:creationId xmlns:p14="http://schemas.microsoft.com/office/powerpoint/2010/main" val="166925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7" name="think-cell Slide" r:id="rId5" imgW="216" imgH="216" progId="TCLayout.ActiveDocument.1">
                  <p:embed/>
                </p:oleObj>
              </mc:Choice>
              <mc:Fallback>
                <p:oleObj name="think-cell Slide" r:id="rId5" imgW="216" imgH="21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n-US" sz="2400" dirty="0" err="1">
              <a:latin typeface="SwissReSans" panose="020B0604020202020204" pitchFamily="34" charset="0"/>
              <a:ea typeface="+mj-ea"/>
              <a:cs typeface="+mj-cs"/>
              <a:sym typeface="SwissReSans" panose="020B0604020202020204" pitchFamily="34" charset="0"/>
            </a:endParaRPr>
          </a:p>
        </p:txBody>
      </p:sp>
      <p:sp>
        <p:nvSpPr>
          <p:cNvPr id="3" name="Title 2"/>
          <p:cNvSpPr>
            <a:spLocks noGrp="1"/>
          </p:cNvSpPr>
          <p:nvPr>
            <p:ph type="title"/>
          </p:nvPr>
        </p:nvSpPr>
        <p:spPr/>
        <p:txBody>
          <a:bodyPr/>
          <a:lstStyle/>
          <a:p>
            <a:r>
              <a:rPr lang="en-US" dirty="0" smtClean="0">
                <a:solidFill>
                  <a:schemeClr val="accent3"/>
                </a:solidFill>
              </a:rPr>
              <a:t>The </a:t>
            </a:r>
            <a:r>
              <a:rPr lang="en-US" dirty="0">
                <a:solidFill>
                  <a:schemeClr val="accent3"/>
                </a:solidFill>
              </a:rPr>
              <a:t>2018 summer was one of the warmest and driest in </a:t>
            </a:r>
            <a:r>
              <a:rPr lang="en-US" dirty="0" smtClean="0">
                <a:solidFill>
                  <a:schemeClr val="accent3"/>
                </a:solidFill>
              </a:rPr>
              <a:t>northern </a:t>
            </a:r>
            <a:r>
              <a:rPr lang="en-US" dirty="0">
                <a:solidFill>
                  <a:schemeClr val="accent3"/>
                </a:solidFill>
              </a:rPr>
              <a:t>Europe…</a:t>
            </a:r>
            <a:br>
              <a:rPr lang="en-US" dirty="0">
                <a:solidFill>
                  <a:schemeClr val="accent3"/>
                </a:solidFill>
              </a:rPr>
            </a:br>
            <a:endParaRPr lang="en-US" dirty="0"/>
          </a:p>
        </p:txBody>
      </p:sp>
      <p:sp>
        <p:nvSpPr>
          <p:cNvPr id="4" name="Slide Number Placeholder 3"/>
          <p:cNvSpPr>
            <a:spLocks noGrp="1"/>
          </p:cNvSpPr>
          <p:nvPr>
            <p:ph type="sldNum" sz="quarter" idx="12"/>
          </p:nvPr>
        </p:nvSpPr>
        <p:spPr/>
        <p:txBody>
          <a:bodyPr/>
          <a:lstStyle/>
          <a:p>
            <a:fld id="{5E4D2043-7E31-4A53-BD33-72A88E682172}" type="slidenum">
              <a:rPr lang="en-US" smtClean="0"/>
              <a:pPr/>
              <a:t>7</a:t>
            </a:fld>
            <a:endParaRPr lang="en-US" dirty="0"/>
          </a:p>
        </p:txBody>
      </p:sp>
      <p:pic>
        <p:nvPicPr>
          <p:cNvPr id="8" name="Picture 7"/>
          <p:cNvPicPr>
            <a:picLocks noChangeAspect="1"/>
          </p:cNvPicPr>
          <p:nvPr/>
        </p:nvPicPr>
        <p:blipFill>
          <a:blip r:embed="rId7"/>
          <a:stretch>
            <a:fillRect/>
          </a:stretch>
        </p:blipFill>
        <p:spPr>
          <a:xfrm>
            <a:off x="4223792" y="1578620"/>
            <a:ext cx="7968208" cy="5279380"/>
          </a:xfrm>
          <a:prstGeom prst="rect">
            <a:avLst/>
          </a:prstGeom>
        </p:spPr>
      </p:pic>
      <p:sp>
        <p:nvSpPr>
          <p:cNvPr id="9" name="Rectangle 8"/>
          <p:cNvSpPr/>
          <p:nvPr/>
        </p:nvSpPr>
        <p:spPr>
          <a:xfrm>
            <a:off x="551384" y="1484784"/>
            <a:ext cx="3240359" cy="1754326"/>
          </a:xfrm>
          <a:prstGeom prst="rect">
            <a:avLst/>
          </a:prstGeom>
        </p:spPr>
        <p:txBody>
          <a:bodyPr wrap="square">
            <a:spAutoFit/>
          </a:bodyPr>
          <a:lstStyle/>
          <a:p>
            <a:r>
              <a:rPr lang="en-US" dirty="0" smtClean="0"/>
              <a:t>Development </a:t>
            </a:r>
            <a:r>
              <a:rPr lang="en-US" dirty="0"/>
              <a:t>of temperature and precipitation anomalies in April-September 2018 in Europe, relative to a 1981‒2010 base period</a:t>
            </a:r>
            <a:endParaRPr lang="en-US" dirty="0">
              <a:solidFill>
                <a:schemeClr val="accent3"/>
              </a:solidFill>
              <a:latin typeface="SwissReSans" panose="020B0604020202020204" pitchFamily="34" charset="0"/>
            </a:endParaRPr>
          </a:p>
          <a:p>
            <a:endParaRPr lang="en-US" dirty="0">
              <a:latin typeface="SwissReSans" panose="020B0604020202020204" pitchFamily="34" charset="0"/>
            </a:endParaRPr>
          </a:p>
        </p:txBody>
      </p:sp>
    </p:spTree>
    <p:extLst>
      <p:ext uri="{BB962C8B-B14F-4D97-AF65-F5344CB8AC3E}">
        <p14:creationId xmlns:p14="http://schemas.microsoft.com/office/powerpoint/2010/main" val="2323445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3"/>
                </a:solidFill>
              </a:rPr>
              <a:t>…leading to an exceptional drought</a:t>
            </a:r>
            <a:r>
              <a:rPr lang="en-US" dirty="0">
                <a:solidFill>
                  <a:schemeClr val="accent3"/>
                </a:solidFill>
              </a:rPr>
              <a:t/>
            </a:r>
            <a:br>
              <a:rPr lang="en-US" dirty="0">
                <a:solidFill>
                  <a:schemeClr val="accent3"/>
                </a:solidFill>
              </a:rPr>
            </a:br>
            <a:endParaRPr lang="en-US" dirty="0"/>
          </a:p>
        </p:txBody>
      </p:sp>
      <p:sp>
        <p:nvSpPr>
          <p:cNvPr id="4" name="Slide Number Placeholder 3"/>
          <p:cNvSpPr>
            <a:spLocks noGrp="1"/>
          </p:cNvSpPr>
          <p:nvPr>
            <p:ph type="sldNum" sz="quarter" idx="12"/>
          </p:nvPr>
        </p:nvSpPr>
        <p:spPr/>
        <p:txBody>
          <a:bodyPr/>
          <a:lstStyle/>
          <a:p>
            <a:fld id="{5E4D2043-7E31-4A53-BD33-72A88E682172}"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6661286" y="3660503"/>
            <a:ext cx="5260061" cy="3121825"/>
          </a:xfrm>
          <a:prstGeom prst="rect">
            <a:avLst/>
          </a:prstGeom>
        </p:spPr>
      </p:pic>
      <p:pic>
        <p:nvPicPr>
          <p:cNvPr id="6" name="Picture 5"/>
          <p:cNvPicPr>
            <a:picLocks noChangeAspect="1"/>
          </p:cNvPicPr>
          <p:nvPr/>
        </p:nvPicPr>
        <p:blipFill>
          <a:blip r:embed="rId3"/>
          <a:stretch>
            <a:fillRect/>
          </a:stretch>
        </p:blipFill>
        <p:spPr>
          <a:xfrm>
            <a:off x="1415480" y="3662730"/>
            <a:ext cx="5245806" cy="3121824"/>
          </a:xfrm>
          <a:prstGeom prst="rect">
            <a:avLst/>
          </a:prstGeom>
        </p:spPr>
      </p:pic>
      <p:sp>
        <p:nvSpPr>
          <p:cNvPr id="7" name="TextBox 6"/>
          <p:cNvSpPr txBox="1"/>
          <p:nvPr/>
        </p:nvSpPr>
        <p:spPr>
          <a:xfrm>
            <a:off x="1344199" y="3363972"/>
            <a:ext cx="11376537" cy="276999"/>
          </a:xfrm>
          <a:prstGeom prst="rect">
            <a:avLst/>
          </a:prstGeom>
          <a:noFill/>
        </p:spPr>
        <p:txBody>
          <a:bodyPr wrap="square" rtlCol="0">
            <a:spAutoFit/>
          </a:bodyPr>
          <a:lstStyle/>
          <a:p>
            <a:r>
              <a:rPr lang="en-GB" sz="1200" b="1" dirty="0">
                <a:solidFill>
                  <a:schemeClr val="tx2"/>
                </a:solidFill>
                <a:latin typeface="SwissReSans" pitchFamily="34" charset="0"/>
                <a:ea typeface="+mj-ea"/>
                <a:cs typeface="+mj-cs"/>
              </a:rPr>
              <a:t>Precipitation and temperature deviations for </a:t>
            </a:r>
            <a:r>
              <a:rPr lang="en-GB" sz="1200" b="1" dirty="0" smtClean="0">
                <a:solidFill>
                  <a:schemeClr val="tx2"/>
                </a:solidFill>
                <a:latin typeface="SwissReSans" pitchFamily="34" charset="0"/>
                <a:ea typeface="+mj-ea"/>
                <a:cs typeface="+mj-cs"/>
              </a:rPr>
              <a:t>northern </a:t>
            </a:r>
            <a:r>
              <a:rPr lang="en-GB" sz="1200" b="1" dirty="0">
                <a:solidFill>
                  <a:schemeClr val="tx2"/>
                </a:solidFill>
                <a:latin typeface="SwissReSans" pitchFamily="34" charset="0"/>
                <a:ea typeface="+mj-ea"/>
                <a:cs typeface="+mj-cs"/>
              </a:rPr>
              <a:t>Europe, July to September, compared with the average values for the period </a:t>
            </a:r>
            <a:r>
              <a:rPr lang="en-GB" sz="1200" b="1" dirty="0" smtClean="0">
                <a:solidFill>
                  <a:schemeClr val="tx2"/>
                </a:solidFill>
                <a:latin typeface="SwissReSans" pitchFamily="34" charset="0"/>
                <a:ea typeface="+mj-ea"/>
                <a:cs typeface="+mj-cs"/>
              </a:rPr>
              <a:t>1950-2018</a:t>
            </a:r>
            <a:endParaRPr lang="en-GB" sz="1600" b="1" dirty="0">
              <a:solidFill>
                <a:schemeClr val="tx2"/>
              </a:solidFill>
              <a:latin typeface="SwissReSans" pitchFamily="34" charset="0"/>
              <a:ea typeface="+mj-ea"/>
              <a:cs typeface="+mj-cs"/>
            </a:endParaRPr>
          </a:p>
        </p:txBody>
      </p:sp>
      <p:sp>
        <p:nvSpPr>
          <p:cNvPr id="8" name="Rectangle 7"/>
          <p:cNvSpPr/>
          <p:nvPr/>
        </p:nvSpPr>
        <p:spPr>
          <a:xfrm>
            <a:off x="1127448" y="1608533"/>
            <a:ext cx="4392488" cy="2123658"/>
          </a:xfrm>
          <a:prstGeom prst="rect">
            <a:avLst/>
          </a:prstGeom>
        </p:spPr>
        <p:txBody>
          <a:bodyPr wrap="square">
            <a:spAutoFit/>
          </a:bodyPr>
          <a:lstStyle/>
          <a:p>
            <a:pPr marL="285750" indent="-285750">
              <a:buFont typeface="Arial" panose="020B0604020202020204" pitchFamily="34" charset="0"/>
              <a:buChar char="•"/>
            </a:pPr>
            <a:r>
              <a:rPr lang="en-US" sz="1400" dirty="0">
                <a:solidFill>
                  <a:prstClr val="black"/>
                </a:solidFill>
              </a:rPr>
              <a:t>E</a:t>
            </a:r>
            <a:r>
              <a:rPr lang="en-US" sz="1400" dirty="0" smtClean="0">
                <a:solidFill>
                  <a:prstClr val="black"/>
                </a:solidFill>
              </a:rPr>
              <a:t>conomic </a:t>
            </a:r>
            <a:r>
              <a:rPr lang="en-US" sz="1400" dirty="0">
                <a:solidFill>
                  <a:prstClr val="black"/>
                </a:solidFill>
              </a:rPr>
              <a:t>losses in agriculture across Germany, France and Poland were close to EUR 6 billion (USD 6.9 billion), of which only </a:t>
            </a:r>
            <a:r>
              <a:rPr lang="en-US" sz="1400" dirty="0" smtClean="0">
                <a:solidFill>
                  <a:prstClr val="black"/>
                </a:solidFill>
              </a:rPr>
              <a:t>EUR 269mn (USD 308mn) </a:t>
            </a:r>
            <a:r>
              <a:rPr lang="en-US" sz="1400" dirty="0">
                <a:solidFill>
                  <a:prstClr val="black"/>
                </a:solidFill>
              </a:rPr>
              <a:t>was </a:t>
            </a:r>
            <a:r>
              <a:rPr lang="en-US" sz="1400" dirty="0" smtClean="0">
                <a:solidFill>
                  <a:prstClr val="black"/>
                </a:solidFill>
              </a:rPr>
              <a:t>insured</a:t>
            </a:r>
          </a:p>
          <a:p>
            <a:pPr marL="285750" indent="-285750">
              <a:buFont typeface="Arial" panose="020B0604020202020204" pitchFamily="34" charset="0"/>
              <a:buChar char="•"/>
            </a:pPr>
            <a:endParaRPr lang="en-US" sz="1400" dirty="0" smtClean="0">
              <a:solidFill>
                <a:prstClr val="black"/>
              </a:solidFill>
            </a:endParaRPr>
          </a:p>
          <a:p>
            <a:pPr marL="285750" indent="-285750">
              <a:buFont typeface="Arial" panose="020B0604020202020204" pitchFamily="34" charset="0"/>
              <a:buChar char="•"/>
            </a:pPr>
            <a:r>
              <a:rPr lang="en-US" sz="1400" dirty="0">
                <a:solidFill>
                  <a:prstClr val="black"/>
                </a:solidFill>
              </a:rPr>
              <a:t>Total ex-post government support close to USD 1.4bn</a:t>
            </a:r>
          </a:p>
          <a:p>
            <a:pPr marL="285750" indent="-285750">
              <a:buFont typeface="Arial" panose="020B0604020202020204" pitchFamily="34" charset="0"/>
              <a:buChar char="•"/>
            </a:pPr>
            <a:endParaRPr lang="en-US" sz="1600" dirty="0">
              <a:solidFill>
                <a:prstClr val="black"/>
              </a:solidFill>
            </a:endParaRPr>
          </a:p>
          <a:p>
            <a:pPr marL="285750" indent="-285750">
              <a:buFont typeface="Arial" panose="020B0604020202020204" pitchFamily="34" charset="0"/>
              <a:buChar char="•"/>
            </a:pPr>
            <a:endParaRPr lang="en-US" dirty="0">
              <a:solidFill>
                <a:prstClr val="black"/>
              </a:solidFill>
            </a:endParaRPr>
          </a:p>
        </p:txBody>
      </p:sp>
      <p:sp>
        <p:nvSpPr>
          <p:cNvPr id="9" name="Rectangle 8"/>
          <p:cNvSpPr/>
          <p:nvPr/>
        </p:nvSpPr>
        <p:spPr>
          <a:xfrm>
            <a:off x="5904656" y="1602666"/>
            <a:ext cx="6096000" cy="1169551"/>
          </a:xfrm>
          <a:prstGeom prst="rect">
            <a:avLst/>
          </a:prstGeom>
        </p:spPr>
        <p:txBody>
          <a:bodyPr>
            <a:spAutoFit/>
          </a:bodyPr>
          <a:lstStyle/>
          <a:p>
            <a:pPr marL="285750" indent="-285750">
              <a:buFont typeface="Arial" panose="020B0604020202020204" pitchFamily="34" charset="0"/>
              <a:buChar char="•"/>
            </a:pPr>
            <a:r>
              <a:rPr lang="en-US" sz="1400" dirty="0" smtClean="0">
                <a:solidFill>
                  <a:prstClr val="black"/>
                </a:solidFill>
              </a:rPr>
              <a:t>Drought insurance is possible</a:t>
            </a:r>
          </a:p>
          <a:p>
            <a:pPr marL="285750" indent="-285750">
              <a:buFont typeface="Arial" panose="020B0604020202020204" pitchFamily="34" charset="0"/>
              <a:buChar char="•"/>
            </a:pPr>
            <a:endParaRPr lang="en-US" sz="1400" dirty="0" smtClean="0">
              <a:solidFill>
                <a:prstClr val="black"/>
              </a:solidFill>
            </a:endParaRPr>
          </a:p>
          <a:p>
            <a:pPr marL="285750" indent="-285750">
              <a:buFont typeface="Arial" panose="020B0604020202020204" pitchFamily="34" charset="0"/>
              <a:buChar char="•"/>
            </a:pPr>
            <a:r>
              <a:rPr lang="en-GB" sz="1400" dirty="0" smtClean="0"/>
              <a:t>Technology </a:t>
            </a:r>
            <a:r>
              <a:rPr lang="en-GB" sz="1400" dirty="0"/>
              <a:t>supports the development of new insurance </a:t>
            </a:r>
            <a:r>
              <a:rPr lang="en-GB" sz="1400" dirty="0" smtClean="0"/>
              <a:t>products (global satellite data coverage)</a:t>
            </a:r>
            <a:endParaRPr lang="en-GB" sz="1400" dirty="0"/>
          </a:p>
          <a:p>
            <a:endParaRPr lang="en-US" sz="1400" dirty="0">
              <a:solidFill>
                <a:prstClr val="black"/>
              </a:solidFill>
            </a:endParaRPr>
          </a:p>
        </p:txBody>
      </p:sp>
    </p:spTree>
    <p:extLst>
      <p:ext uri="{BB962C8B-B14F-4D97-AF65-F5344CB8AC3E}">
        <p14:creationId xmlns:p14="http://schemas.microsoft.com/office/powerpoint/2010/main" val="564071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29F63FB5-C5FF-448E-9E83-13B7857DE8E6}"/>
              </a:ext>
            </a:extLst>
          </p:cNvPr>
          <p:cNvSpPr>
            <a:spLocks noGrp="1"/>
          </p:cNvSpPr>
          <p:nvPr>
            <p:ph type="title"/>
          </p:nvPr>
        </p:nvSpPr>
        <p:spPr/>
        <p:txBody>
          <a:bodyPr/>
          <a:lstStyle/>
          <a:p>
            <a:r>
              <a:rPr lang="en-GB" dirty="0"/>
              <a:t>What could be the driving factors for </a:t>
            </a:r>
            <a:r>
              <a:rPr lang="en-GB" dirty="0" smtClean="0"/>
              <a:t>rising </a:t>
            </a:r>
            <a:r>
              <a:rPr lang="en-GB" dirty="0"/>
              <a:t>Secondary Perils losses?</a:t>
            </a:r>
          </a:p>
        </p:txBody>
      </p:sp>
      <p:sp>
        <p:nvSpPr>
          <p:cNvPr id="4" name="Slide Number Placeholder 3">
            <a:extLst>
              <a:ext uri="{FF2B5EF4-FFF2-40B4-BE49-F238E27FC236}">
                <a16:creationId xmlns:a16="http://schemas.microsoft.com/office/drawing/2014/main" xmlns="" id="{CEDAD73B-DECA-485C-8430-BE484A2D7DD2}"/>
              </a:ext>
            </a:extLst>
          </p:cNvPr>
          <p:cNvSpPr>
            <a:spLocks noGrp="1"/>
          </p:cNvSpPr>
          <p:nvPr>
            <p:ph type="sldNum" sz="quarter" idx="12"/>
          </p:nvPr>
        </p:nvSpPr>
        <p:spPr/>
        <p:txBody>
          <a:bodyPr/>
          <a:lstStyle/>
          <a:p>
            <a:fld id="{5E4D2043-7E31-4A53-BD33-72A88E682172}" type="slidenum">
              <a:rPr lang="en-US" smtClean="0"/>
              <a:pPr/>
              <a:t>9</a:t>
            </a:fld>
            <a:endParaRPr lang="en-US" dirty="0"/>
          </a:p>
        </p:txBody>
      </p:sp>
      <p:sp>
        <p:nvSpPr>
          <p:cNvPr id="6" name="TextBox 5">
            <a:extLst>
              <a:ext uri="{FF2B5EF4-FFF2-40B4-BE49-F238E27FC236}">
                <a16:creationId xmlns:a16="http://schemas.microsoft.com/office/drawing/2014/main" xmlns="" id="{826C4D5E-471A-42D7-9ECD-B2DD39CBDF2F}"/>
              </a:ext>
            </a:extLst>
          </p:cNvPr>
          <p:cNvSpPr txBox="1">
            <a:spLocks/>
          </p:cNvSpPr>
          <p:nvPr/>
        </p:nvSpPr>
        <p:spPr>
          <a:xfrm>
            <a:off x="695326" y="1628777"/>
            <a:ext cx="5486400" cy="692648"/>
          </a:xfrm>
          <a:prstGeom prst="rect">
            <a:avLst/>
          </a:prstGeom>
          <a:solidFill>
            <a:schemeClr val="accent3"/>
          </a:solidFill>
          <a:ln>
            <a:solidFill>
              <a:schemeClr val="bg1"/>
            </a:solidFill>
          </a:ln>
        </p:spPr>
        <p:txBody>
          <a:bodyPr wrap="square" rtlCol="0" anchor="ctr" anchorCtr="0">
            <a:noAutofit/>
          </a:bodyPr>
          <a:lstStyle>
            <a:defPPr>
              <a:defRPr lang="de-DE"/>
            </a:defPPr>
            <a:lvl1pPr algn="ctr">
              <a:defRPr sz="1400">
                <a:solidFill>
                  <a:srgbClr val="FFFFFF"/>
                </a:solidFill>
                <a:latin typeface="SwissReSans" pitchFamily="34" charset="0"/>
              </a:defRPr>
            </a:lvl1pPr>
          </a:lstStyle>
          <a:p>
            <a:r>
              <a:rPr lang="en-GB" b="1" dirty="0"/>
              <a:t>Rapid Urbanization </a:t>
            </a:r>
          </a:p>
        </p:txBody>
      </p:sp>
      <p:sp>
        <p:nvSpPr>
          <p:cNvPr id="9" name="TextBox 8">
            <a:extLst>
              <a:ext uri="{FF2B5EF4-FFF2-40B4-BE49-F238E27FC236}">
                <a16:creationId xmlns:a16="http://schemas.microsoft.com/office/drawing/2014/main" xmlns="" id="{BA8980BC-3788-4AC1-8C1E-1DACCE386847}"/>
              </a:ext>
            </a:extLst>
          </p:cNvPr>
          <p:cNvSpPr txBox="1"/>
          <p:nvPr/>
        </p:nvSpPr>
        <p:spPr>
          <a:xfrm>
            <a:off x="6298232" y="1631247"/>
            <a:ext cx="5486400" cy="690178"/>
          </a:xfrm>
          <a:prstGeom prst="rect">
            <a:avLst/>
          </a:prstGeom>
          <a:solidFill>
            <a:schemeClr val="accent3"/>
          </a:solidFill>
          <a:ln>
            <a:solidFill>
              <a:schemeClr val="bg1"/>
            </a:solidFill>
          </a:ln>
        </p:spPr>
        <p:txBody>
          <a:bodyPr wrap="square" rtlCol="0" anchor="ctr" anchorCtr="0">
            <a:noAutofit/>
          </a:bodyPr>
          <a:lstStyle/>
          <a:p>
            <a:pPr algn="ctr"/>
            <a:r>
              <a:rPr lang="en-GB" sz="1400" b="1" dirty="0">
                <a:solidFill>
                  <a:srgbClr val="FFFFFF"/>
                </a:solidFill>
                <a:latin typeface="SwissReSans" pitchFamily="34" charset="0"/>
              </a:rPr>
              <a:t>Climate Change</a:t>
            </a:r>
          </a:p>
        </p:txBody>
      </p:sp>
      <p:sp>
        <p:nvSpPr>
          <p:cNvPr id="16" name="TextBox 15">
            <a:extLst>
              <a:ext uri="{FF2B5EF4-FFF2-40B4-BE49-F238E27FC236}">
                <a16:creationId xmlns:a16="http://schemas.microsoft.com/office/drawing/2014/main" xmlns="" id="{9E65E1D7-9DD3-49FE-B218-E9255984F50B}"/>
              </a:ext>
            </a:extLst>
          </p:cNvPr>
          <p:cNvSpPr txBox="1"/>
          <p:nvPr/>
        </p:nvSpPr>
        <p:spPr>
          <a:xfrm>
            <a:off x="6298231" y="4670325"/>
            <a:ext cx="5486399" cy="1422786"/>
          </a:xfrm>
          <a:prstGeom prst="rect">
            <a:avLst/>
          </a:prstGeom>
          <a:noFill/>
          <a:extLst>
            <a:ext uri="{909E8E84-426E-40DD-AFC4-6F175D3DCCD1}">
              <a14:hiddenFill xmlns:a14="http://schemas.microsoft.com/office/drawing/2010/main">
                <a:solidFill>
                  <a:schemeClr val="bg2">
                    <a:lumMod val="20000"/>
                    <a:lumOff val="80000"/>
                  </a:schemeClr>
                </a:solidFill>
              </a14:hiddenFill>
            </a:ext>
          </a:extLst>
        </p:spPr>
        <p:txBody>
          <a:bodyPr wrap="square" lIns="0" tIns="0" rIns="0" bIns="0" rtlCol="0">
            <a:noAutofit/>
          </a:bodyPr>
          <a:lstStyle/>
          <a:p>
            <a:pPr marL="468312" lvl="1" indent="-285750">
              <a:spcBef>
                <a:spcPts val="1000"/>
              </a:spcBef>
              <a:buFont typeface="Arial" panose="020B0604020202020204" pitchFamily="34" charset="0"/>
              <a:buChar char="•"/>
            </a:pPr>
            <a:r>
              <a:rPr lang="en-GB" sz="1600" dirty="0">
                <a:solidFill>
                  <a:srgbClr val="283E36"/>
                </a:solidFill>
                <a:latin typeface="SwissReSans" pitchFamily="34" charset="0"/>
              </a:rPr>
              <a:t>Relatively a strong and direct link between sea level rise/precipitation and temperature rise</a:t>
            </a:r>
          </a:p>
          <a:p>
            <a:pPr marL="468312" lvl="1" indent="-285750">
              <a:spcBef>
                <a:spcPts val="1000"/>
              </a:spcBef>
              <a:buFont typeface="Arial" panose="020B0604020202020204" pitchFamily="34" charset="0"/>
              <a:buChar char="•"/>
            </a:pPr>
            <a:r>
              <a:rPr lang="en-GB" sz="1600" dirty="0">
                <a:solidFill>
                  <a:srgbClr val="283E36"/>
                </a:solidFill>
                <a:latin typeface="SwissReSans" pitchFamily="34" charset="0"/>
              </a:rPr>
              <a:t>Example</a:t>
            </a:r>
            <a:r>
              <a:rPr lang="en-GB" sz="1600">
                <a:solidFill>
                  <a:srgbClr val="283E36"/>
                </a:solidFill>
                <a:latin typeface="SwissReSans" pitchFamily="34" charset="0"/>
              </a:rPr>
              <a:t>, every </a:t>
            </a:r>
            <a:r>
              <a:rPr lang="en-GB" sz="1600" dirty="0">
                <a:solidFill>
                  <a:srgbClr val="283E36"/>
                </a:solidFill>
                <a:latin typeface="SwissReSans" pitchFamily="34" charset="0"/>
              </a:rPr>
              <a:t>1</a:t>
            </a:r>
            <a:r>
              <a:rPr lang="en-GB" sz="1600" baseline="30000" dirty="0">
                <a:solidFill>
                  <a:srgbClr val="283E36"/>
                </a:solidFill>
                <a:latin typeface="SwissReSans" pitchFamily="34" charset="0"/>
              </a:rPr>
              <a:t>o</a:t>
            </a:r>
            <a:r>
              <a:rPr lang="en-GB" sz="1600" dirty="0">
                <a:solidFill>
                  <a:srgbClr val="283E36"/>
                </a:solidFill>
                <a:latin typeface="SwissReSans" pitchFamily="34" charset="0"/>
              </a:rPr>
              <a:t>C change leads to 7% increase in moisture holding capacity in atmosphere</a:t>
            </a:r>
          </a:p>
          <a:p>
            <a:pPr marL="285750" indent="-285750">
              <a:buFont typeface="Arial" panose="020B0604020202020204" pitchFamily="34" charset="0"/>
              <a:buChar char="•"/>
            </a:pPr>
            <a:endParaRPr lang="en-GB" sz="1600" dirty="0">
              <a:latin typeface="SwissReSans" pitchFamily="34" charset="0"/>
            </a:endParaRPr>
          </a:p>
          <a:p>
            <a:endParaRPr lang="en-GB" sz="1600" dirty="0">
              <a:latin typeface="SwissReSans" pitchFamily="34" charset="0"/>
            </a:endParaRPr>
          </a:p>
          <a:p>
            <a:endParaRPr lang="en-GB" sz="1600" dirty="0" err="1">
              <a:latin typeface="SwissReSans" pitchFamily="34" charset="0"/>
            </a:endParaRPr>
          </a:p>
        </p:txBody>
      </p:sp>
      <p:pic>
        <p:nvPicPr>
          <p:cNvPr id="14" name="Picture 13">
            <a:extLst>
              <a:ext uri="{FF2B5EF4-FFF2-40B4-BE49-F238E27FC236}">
                <a16:creationId xmlns:a16="http://schemas.microsoft.com/office/drawing/2014/main" xmlns="" id="{C3BC4242-64A8-42B3-9EFE-AA7C10FD4769}"/>
              </a:ext>
            </a:extLst>
          </p:cNvPr>
          <p:cNvPicPr>
            <a:picLocks noChangeAspect="1"/>
          </p:cNvPicPr>
          <p:nvPr/>
        </p:nvPicPr>
        <p:blipFill rotWithShape="1">
          <a:blip r:embed="rId2"/>
          <a:srcRect l="3592" t="11496"/>
          <a:stretch/>
        </p:blipFill>
        <p:spPr>
          <a:xfrm>
            <a:off x="695325" y="2356846"/>
            <a:ext cx="5337475" cy="2197973"/>
          </a:xfrm>
          <a:prstGeom prst="rect">
            <a:avLst/>
          </a:prstGeom>
        </p:spPr>
      </p:pic>
      <p:sp>
        <p:nvSpPr>
          <p:cNvPr id="18" name="TextBox 17">
            <a:extLst>
              <a:ext uri="{FF2B5EF4-FFF2-40B4-BE49-F238E27FC236}">
                <a16:creationId xmlns:a16="http://schemas.microsoft.com/office/drawing/2014/main" xmlns="" id="{17D81E33-E9A1-4363-8661-F167779BD919}"/>
              </a:ext>
            </a:extLst>
          </p:cNvPr>
          <p:cNvSpPr txBox="1"/>
          <p:nvPr/>
        </p:nvSpPr>
        <p:spPr>
          <a:xfrm>
            <a:off x="6298232" y="2348879"/>
            <a:ext cx="5486400" cy="2205940"/>
          </a:xfrm>
          <a:prstGeom prst="rect">
            <a:avLst/>
          </a:prstGeom>
          <a:solidFill>
            <a:srgbClr val="B2E5F6"/>
          </a:solidFill>
        </p:spPr>
        <p:txBody>
          <a:bodyPr wrap="square" rtlCol="0">
            <a:normAutofit/>
          </a:bodyPr>
          <a:lstStyle/>
          <a:p>
            <a:endParaRPr lang="en-GB" b="1" dirty="0">
              <a:solidFill>
                <a:schemeClr val="tx2">
                  <a:lumMod val="75000"/>
                </a:schemeClr>
              </a:solidFill>
              <a:latin typeface="SwissReSans" pitchFamily="34" charset="0"/>
            </a:endParaRPr>
          </a:p>
        </p:txBody>
      </p:sp>
      <p:sp>
        <p:nvSpPr>
          <p:cNvPr id="21" name="Oval 20">
            <a:extLst>
              <a:ext uri="{FF2B5EF4-FFF2-40B4-BE49-F238E27FC236}">
                <a16:creationId xmlns:a16="http://schemas.microsoft.com/office/drawing/2014/main" xmlns="" id="{960DDD60-314F-4A14-BCD3-5A2619DB2ADE}"/>
              </a:ext>
            </a:extLst>
          </p:cNvPr>
          <p:cNvSpPr/>
          <p:nvPr/>
        </p:nvSpPr>
        <p:spPr>
          <a:xfrm>
            <a:off x="6385776" y="2743293"/>
            <a:ext cx="731520" cy="731520"/>
          </a:xfrm>
          <a:prstGeom prst="ellipse">
            <a:avLst/>
          </a:prstGeom>
          <a:solidFill>
            <a:srgbClr val="00B0F0"/>
          </a:solidFill>
          <a:ln w="952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a:solidFill>
                  <a:srgbClr val="000000"/>
                </a:solidFill>
                <a:latin typeface="+mj-lt"/>
                <a:cs typeface="TH SarabunPSK" panose="020B0500040200020003" pitchFamily="34" charset="-34"/>
              </a:rPr>
              <a:t>Heat  </a:t>
            </a:r>
          </a:p>
          <a:p>
            <a:pPr algn="ctr"/>
            <a:r>
              <a:rPr lang="en-GB" sz="1200">
                <a:solidFill>
                  <a:srgbClr val="000000"/>
                </a:solidFill>
                <a:latin typeface="+mj-lt"/>
                <a:cs typeface="TH SarabunPSK" panose="020B0500040200020003" pitchFamily="34" charset="-34"/>
              </a:rPr>
              <a:t>Waves</a:t>
            </a:r>
            <a:endParaRPr lang="en-GB" sz="1200" dirty="0">
              <a:solidFill>
                <a:srgbClr val="000000"/>
              </a:solidFill>
              <a:latin typeface="+mj-lt"/>
              <a:cs typeface="TH SarabunPSK" panose="020B0500040200020003" pitchFamily="34" charset="-34"/>
            </a:endParaRPr>
          </a:p>
        </p:txBody>
      </p:sp>
      <p:sp>
        <p:nvSpPr>
          <p:cNvPr id="22" name="Oval 21">
            <a:extLst>
              <a:ext uri="{FF2B5EF4-FFF2-40B4-BE49-F238E27FC236}">
                <a16:creationId xmlns:a16="http://schemas.microsoft.com/office/drawing/2014/main" xmlns="" id="{CF1EB0DF-5AC8-43AE-9D05-E26CFA4CB0DC}"/>
              </a:ext>
            </a:extLst>
          </p:cNvPr>
          <p:cNvSpPr/>
          <p:nvPr/>
        </p:nvSpPr>
        <p:spPr>
          <a:xfrm>
            <a:off x="7179065" y="3188473"/>
            <a:ext cx="731520" cy="731520"/>
          </a:xfrm>
          <a:prstGeom prst="ellipse">
            <a:avLst/>
          </a:prstGeom>
          <a:solidFill>
            <a:srgbClr val="00B0F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dirty="0">
                <a:solidFill>
                  <a:srgbClr val="000000"/>
                </a:solidFill>
                <a:latin typeface="+mj-lt"/>
                <a:cs typeface="TH SarabunPSK" panose="020B0500040200020003" pitchFamily="34" charset="-34"/>
              </a:rPr>
              <a:t>Sea Level</a:t>
            </a:r>
          </a:p>
          <a:p>
            <a:pPr algn="ctr"/>
            <a:r>
              <a:rPr lang="en-GB" sz="1200" dirty="0">
                <a:solidFill>
                  <a:srgbClr val="000000"/>
                </a:solidFill>
                <a:latin typeface="+mj-lt"/>
                <a:cs typeface="TH SarabunPSK" panose="020B0500040200020003" pitchFamily="34" charset="-34"/>
              </a:rPr>
              <a:t> Rise</a:t>
            </a:r>
          </a:p>
        </p:txBody>
      </p:sp>
      <p:sp>
        <p:nvSpPr>
          <p:cNvPr id="23" name="Oval 22">
            <a:extLst>
              <a:ext uri="{FF2B5EF4-FFF2-40B4-BE49-F238E27FC236}">
                <a16:creationId xmlns:a16="http://schemas.microsoft.com/office/drawing/2014/main" xmlns="" id="{DC2DBF01-941C-4A4D-8FD3-4634B3A5130A}"/>
              </a:ext>
            </a:extLst>
          </p:cNvPr>
          <p:cNvSpPr/>
          <p:nvPr/>
        </p:nvSpPr>
        <p:spPr>
          <a:xfrm>
            <a:off x="7968208" y="3703969"/>
            <a:ext cx="731520" cy="731520"/>
          </a:xfrm>
          <a:prstGeom prst="ellipse">
            <a:avLst/>
          </a:prstGeom>
          <a:solidFill>
            <a:srgbClr val="00B0F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dirty="0">
                <a:solidFill>
                  <a:srgbClr val="000000"/>
                </a:solidFill>
                <a:latin typeface="+mj-lt"/>
                <a:cs typeface="TH SarabunPSK" panose="020B0500040200020003" pitchFamily="34" charset="-34"/>
              </a:rPr>
              <a:t>Heavy </a:t>
            </a:r>
          </a:p>
          <a:p>
            <a:pPr algn="ctr"/>
            <a:r>
              <a:rPr lang="en-GB" sz="1200" dirty="0">
                <a:solidFill>
                  <a:srgbClr val="000000"/>
                </a:solidFill>
                <a:latin typeface="+mj-lt"/>
                <a:cs typeface="TH SarabunPSK" panose="020B0500040200020003" pitchFamily="34" charset="-34"/>
              </a:rPr>
              <a:t>Rain</a:t>
            </a:r>
          </a:p>
        </p:txBody>
      </p:sp>
      <p:sp>
        <p:nvSpPr>
          <p:cNvPr id="24" name="Oval 23">
            <a:extLst>
              <a:ext uri="{FF2B5EF4-FFF2-40B4-BE49-F238E27FC236}">
                <a16:creationId xmlns:a16="http://schemas.microsoft.com/office/drawing/2014/main" xmlns="" id="{8EEB9FCB-15F1-4ABE-87FF-DE31FEB67A17}"/>
              </a:ext>
            </a:extLst>
          </p:cNvPr>
          <p:cNvSpPr/>
          <p:nvPr/>
        </p:nvSpPr>
        <p:spPr>
          <a:xfrm>
            <a:off x="9480376" y="2695859"/>
            <a:ext cx="731520" cy="731520"/>
          </a:xfrm>
          <a:prstGeom prst="ellipse">
            <a:avLst/>
          </a:prstGeom>
          <a:solidFill>
            <a:srgbClr val="00B0F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a:solidFill>
                  <a:srgbClr val="000000"/>
                </a:solidFill>
                <a:latin typeface="+mj-lt"/>
                <a:cs typeface="TH SarabunPSK" panose="020B0500040200020003" pitchFamily="34" charset="-34"/>
              </a:rPr>
              <a:t>Winter </a:t>
            </a:r>
            <a:endParaRPr lang="en-GB" sz="1200" dirty="0">
              <a:solidFill>
                <a:srgbClr val="000000"/>
              </a:solidFill>
              <a:latin typeface="+mj-lt"/>
              <a:cs typeface="TH SarabunPSK" panose="020B0500040200020003" pitchFamily="34" charset="-34"/>
            </a:endParaRPr>
          </a:p>
          <a:p>
            <a:pPr algn="ctr"/>
            <a:r>
              <a:rPr lang="en-GB" sz="1200" dirty="0">
                <a:solidFill>
                  <a:srgbClr val="000000"/>
                </a:solidFill>
                <a:latin typeface="+mj-lt"/>
                <a:cs typeface="TH SarabunPSK" panose="020B0500040200020003" pitchFamily="34" charset="-34"/>
              </a:rPr>
              <a:t>storms</a:t>
            </a:r>
          </a:p>
        </p:txBody>
      </p:sp>
      <p:sp>
        <p:nvSpPr>
          <p:cNvPr id="25" name="Oval 24">
            <a:extLst>
              <a:ext uri="{FF2B5EF4-FFF2-40B4-BE49-F238E27FC236}">
                <a16:creationId xmlns:a16="http://schemas.microsoft.com/office/drawing/2014/main" xmlns="" id="{FAC70423-C234-44D2-82ED-C960B1ECF42B}"/>
              </a:ext>
            </a:extLst>
          </p:cNvPr>
          <p:cNvSpPr/>
          <p:nvPr/>
        </p:nvSpPr>
        <p:spPr>
          <a:xfrm>
            <a:off x="9984432" y="3329564"/>
            <a:ext cx="731520" cy="731520"/>
          </a:xfrm>
          <a:prstGeom prst="ellipse">
            <a:avLst/>
          </a:prstGeom>
          <a:solidFill>
            <a:srgbClr val="00B0F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dirty="0">
                <a:solidFill>
                  <a:srgbClr val="000000"/>
                </a:solidFill>
                <a:latin typeface="+mj-lt"/>
                <a:cs typeface="TH SarabunPSK" panose="020B0500040200020003" pitchFamily="34" charset="-34"/>
              </a:rPr>
              <a:t>Hurricane</a:t>
            </a:r>
          </a:p>
        </p:txBody>
      </p:sp>
      <p:sp>
        <p:nvSpPr>
          <p:cNvPr id="26" name="Oval 25">
            <a:extLst>
              <a:ext uri="{FF2B5EF4-FFF2-40B4-BE49-F238E27FC236}">
                <a16:creationId xmlns:a16="http://schemas.microsoft.com/office/drawing/2014/main" xmlns="" id="{C785E1A4-C5D3-4ACC-A786-034BE2D2401D}"/>
              </a:ext>
            </a:extLst>
          </p:cNvPr>
          <p:cNvSpPr/>
          <p:nvPr/>
        </p:nvSpPr>
        <p:spPr>
          <a:xfrm>
            <a:off x="10981104" y="3771384"/>
            <a:ext cx="731520" cy="731520"/>
          </a:xfrm>
          <a:prstGeom prst="ellipse">
            <a:avLst/>
          </a:prstGeom>
          <a:solidFill>
            <a:srgbClr val="00B0F0"/>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oAutofit/>
          </a:bodyPr>
          <a:lstStyle/>
          <a:p>
            <a:pPr algn="ctr"/>
            <a:r>
              <a:rPr lang="en-GB" sz="1200" dirty="0">
                <a:solidFill>
                  <a:srgbClr val="000000"/>
                </a:solidFill>
                <a:latin typeface="+mj-lt"/>
                <a:cs typeface="TH SarabunPSK" panose="020B0500040200020003" pitchFamily="34" charset="-34"/>
              </a:rPr>
              <a:t>Tornadoes</a:t>
            </a:r>
          </a:p>
          <a:p>
            <a:pPr algn="ctr"/>
            <a:r>
              <a:rPr lang="en-GB" sz="1200" dirty="0">
                <a:solidFill>
                  <a:srgbClr val="000000"/>
                </a:solidFill>
                <a:latin typeface="+mj-lt"/>
                <a:cs typeface="TH SarabunPSK" panose="020B0500040200020003" pitchFamily="34" charset="-34"/>
              </a:rPr>
              <a:t>/Hail</a:t>
            </a:r>
          </a:p>
        </p:txBody>
      </p:sp>
      <p:sp>
        <p:nvSpPr>
          <p:cNvPr id="27" name="Arrow: Right 26">
            <a:extLst>
              <a:ext uri="{FF2B5EF4-FFF2-40B4-BE49-F238E27FC236}">
                <a16:creationId xmlns:a16="http://schemas.microsoft.com/office/drawing/2014/main" xmlns="" id="{2C72B303-B329-49F8-B326-39C30B714CF9}"/>
              </a:ext>
            </a:extLst>
          </p:cNvPr>
          <p:cNvSpPr/>
          <p:nvPr/>
        </p:nvSpPr>
        <p:spPr>
          <a:xfrm>
            <a:off x="6298232" y="2164428"/>
            <a:ext cx="5486399" cy="690178"/>
          </a:xfrm>
          <a:prstGeom prst="rightArrow">
            <a:avLst>
              <a:gd name="adj1" fmla="val 50000"/>
              <a:gd name="adj2" fmla="val 32368"/>
            </a:avLst>
          </a:prstGeom>
          <a:gradFill>
            <a:gsLst>
              <a:gs pos="0">
                <a:srgbClr val="00B050"/>
              </a:gs>
              <a:gs pos="100000">
                <a:srgbClr val="FFC000"/>
              </a:gs>
            </a:gsLst>
            <a:lin ang="0" scaled="1"/>
          </a:grad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SwissReSans" pitchFamily="34" charset="0"/>
              </a:rPr>
              <a:t>High Confidence                                                   Low Confidence</a:t>
            </a:r>
          </a:p>
        </p:txBody>
      </p:sp>
      <p:sp>
        <p:nvSpPr>
          <p:cNvPr id="2" name="TextBox 1">
            <a:extLst>
              <a:ext uri="{FF2B5EF4-FFF2-40B4-BE49-F238E27FC236}">
                <a16:creationId xmlns:a16="http://schemas.microsoft.com/office/drawing/2014/main" xmlns="" id="{9ADDC5E6-A25E-4C50-A9CA-72486AC4318F}"/>
              </a:ext>
            </a:extLst>
          </p:cNvPr>
          <p:cNvSpPr txBox="1"/>
          <p:nvPr/>
        </p:nvSpPr>
        <p:spPr>
          <a:xfrm>
            <a:off x="5034582" y="2356846"/>
            <a:ext cx="1133426" cy="184666"/>
          </a:xfrm>
          <a:prstGeom prst="rect">
            <a:avLst/>
          </a:prstGeom>
          <a:solidFill>
            <a:schemeClr val="bg1"/>
          </a:solidFill>
        </p:spPr>
        <p:txBody>
          <a:bodyPr wrap="square" lIns="0" tIns="0" rIns="0" bIns="0" rtlCol="0">
            <a:spAutoFit/>
          </a:bodyPr>
          <a:lstStyle/>
          <a:p>
            <a:r>
              <a:rPr lang="en-GB" sz="1200" dirty="0">
                <a:latin typeface="SwissReSans" pitchFamily="34" charset="0"/>
              </a:rPr>
              <a:t>People at Risk</a:t>
            </a:r>
          </a:p>
        </p:txBody>
      </p:sp>
      <p:sp>
        <p:nvSpPr>
          <p:cNvPr id="29" name="TextBox 28">
            <a:extLst>
              <a:ext uri="{FF2B5EF4-FFF2-40B4-BE49-F238E27FC236}">
                <a16:creationId xmlns:a16="http://schemas.microsoft.com/office/drawing/2014/main" xmlns="" id="{BB20C329-B43D-4198-9AB6-9BFE070FBB14}"/>
              </a:ext>
            </a:extLst>
          </p:cNvPr>
          <p:cNvSpPr txBox="1"/>
          <p:nvPr/>
        </p:nvSpPr>
        <p:spPr>
          <a:xfrm>
            <a:off x="562704" y="4670325"/>
            <a:ext cx="5486399" cy="1422786"/>
          </a:xfrm>
          <a:prstGeom prst="rect">
            <a:avLst/>
          </a:prstGeom>
          <a:noFill/>
          <a:extLst>
            <a:ext uri="{909E8E84-426E-40DD-AFC4-6F175D3DCCD1}">
              <a14:hiddenFill xmlns:a14="http://schemas.microsoft.com/office/drawing/2010/main">
                <a:solidFill>
                  <a:schemeClr val="bg2">
                    <a:lumMod val="20000"/>
                    <a:lumOff val="80000"/>
                  </a:schemeClr>
                </a:solidFill>
              </a14:hiddenFill>
            </a:ext>
          </a:extLst>
        </p:spPr>
        <p:txBody>
          <a:bodyPr wrap="square" lIns="0" tIns="0" rIns="0" bIns="0" rtlCol="0">
            <a:noAutofit/>
          </a:bodyPr>
          <a:lstStyle/>
          <a:p>
            <a:pPr marL="468312" lvl="1" indent="-285750">
              <a:spcBef>
                <a:spcPts val="1000"/>
              </a:spcBef>
              <a:buFont typeface="Arial" panose="020B0604020202020204" pitchFamily="34" charset="0"/>
              <a:buChar char="•"/>
            </a:pPr>
            <a:r>
              <a:rPr lang="en-GB" sz="1600" dirty="0"/>
              <a:t>Concentration of risks (hot spots), e.g., 2011 Thailand Flood, 2017 Hurricane Harvey flooding in Houston </a:t>
            </a:r>
          </a:p>
          <a:p>
            <a:pPr marL="468312" lvl="1" indent="-285750">
              <a:spcBef>
                <a:spcPts val="1000"/>
              </a:spcBef>
              <a:buFont typeface="Arial" panose="020B0604020202020204" pitchFamily="34" charset="0"/>
              <a:buChar char="•"/>
            </a:pPr>
            <a:r>
              <a:rPr lang="en-GB" sz="1600" dirty="0">
                <a:solidFill>
                  <a:srgbClr val="283E36"/>
                </a:solidFill>
                <a:latin typeface="SwissReSans" pitchFamily="34" charset="0"/>
              </a:rPr>
              <a:t>55% </a:t>
            </a:r>
            <a:r>
              <a:rPr lang="en-GB" sz="1600" dirty="0"/>
              <a:t>to 68% of urban populations by 2050 (i.e., another 2.5bn people)</a:t>
            </a:r>
          </a:p>
          <a:p>
            <a:pPr marL="468312" lvl="1" indent="-285750">
              <a:spcBef>
                <a:spcPts val="1000"/>
              </a:spcBef>
              <a:buFont typeface="Arial" panose="020B0604020202020204" pitchFamily="34" charset="0"/>
              <a:buChar char="•"/>
            </a:pPr>
            <a:endParaRPr lang="en-GB" sz="1600" dirty="0">
              <a:solidFill>
                <a:srgbClr val="283E36"/>
              </a:solidFill>
              <a:latin typeface="SwissReSans" pitchFamily="34" charset="0"/>
            </a:endParaRPr>
          </a:p>
          <a:p>
            <a:pPr marL="285750" indent="-285750">
              <a:buFont typeface="Arial" panose="020B0604020202020204" pitchFamily="34" charset="0"/>
              <a:buChar char="•"/>
            </a:pPr>
            <a:endParaRPr lang="en-GB" sz="1600" dirty="0">
              <a:latin typeface="SwissReSans" pitchFamily="34" charset="0"/>
            </a:endParaRPr>
          </a:p>
          <a:p>
            <a:endParaRPr lang="en-GB" sz="1600" dirty="0">
              <a:latin typeface="SwissReSans" pitchFamily="34" charset="0"/>
            </a:endParaRPr>
          </a:p>
          <a:p>
            <a:endParaRPr lang="en-GB" sz="1600" dirty="0" err="1">
              <a:latin typeface="SwissReSans" pitchFamily="34" charset="0"/>
            </a:endParaRPr>
          </a:p>
        </p:txBody>
      </p:sp>
    </p:spTree>
    <p:extLst>
      <p:ext uri="{BB962C8B-B14F-4D97-AF65-F5344CB8AC3E}">
        <p14:creationId xmlns:p14="http://schemas.microsoft.com/office/powerpoint/2010/main" val="38697659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ERSINFO" val="SR1104"/>
  <p:tag name="LANGUAGE" val="2057"/>
  <p:tag name="PRESENTATIONSTYLE" val="0"/>
  <p:tag name="COLORPAIR" val="1"/>
  <p:tag name="COLORGRADIENTBARS" val="True"/>
  <p:tag name="CLASSIFICATION" val="0"/>
  <p:tag name="AIPLABEL" val="Internal"/>
</p:tagLst>
</file>

<file path=ppt/tags/tag10.xml><?xml version="1.0" encoding="utf-8"?>
<p:tagLst xmlns:a="http://schemas.openxmlformats.org/drawingml/2006/main" xmlns:r="http://schemas.openxmlformats.org/officeDocument/2006/relationships" xmlns:p="http://schemas.openxmlformats.org/presentationml/2006/main">
  <p:tag name="SHAPETYPE" val="SlideNumber"/>
</p:tagLst>
</file>

<file path=ppt/tags/tag11.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12.xml><?xml version="1.0" encoding="utf-8"?>
<p:tagLst xmlns:a="http://schemas.openxmlformats.org/drawingml/2006/main" xmlns:r="http://schemas.openxmlformats.org/officeDocument/2006/relationships" xmlns:p="http://schemas.openxmlformats.org/presentationml/2006/main">
  <p:tag name="SHAPETYPE" val="footer"/>
</p:tagLst>
</file>

<file path=ppt/tags/tag13.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14.xml><?xml version="1.0" encoding="utf-8"?>
<p:tagLst xmlns:a="http://schemas.openxmlformats.org/drawingml/2006/main" xmlns:r="http://schemas.openxmlformats.org/officeDocument/2006/relationships" xmlns:p="http://schemas.openxmlformats.org/presentationml/2006/main">
  <p:tag name="SHAPETYPE" val="SlideNumber"/>
</p:tagLst>
</file>

<file path=ppt/tags/tag15.xml><?xml version="1.0" encoding="utf-8"?>
<p:tagLst xmlns:a="http://schemas.openxmlformats.org/drawingml/2006/main" xmlns:r="http://schemas.openxmlformats.org/officeDocument/2006/relationships" xmlns:p="http://schemas.openxmlformats.org/presentationml/2006/main">
  <p:tag name="SHAPETYPE" val="SlideNumber"/>
</p:tagLst>
</file>

<file path=ppt/tags/tag16.xml><?xml version="1.0" encoding="utf-8"?>
<p:tagLst xmlns:a="http://schemas.openxmlformats.org/drawingml/2006/main" xmlns:r="http://schemas.openxmlformats.org/officeDocument/2006/relationships" xmlns:p="http://schemas.openxmlformats.org/presentationml/2006/main">
  <p:tag name="SHAPETYPE" val="SlideNumber"/>
</p:tagLst>
</file>

<file path=ppt/tags/tag17.xml><?xml version="1.0" encoding="utf-8"?>
<p:tagLst xmlns:a="http://schemas.openxmlformats.org/drawingml/2006/main" xmlns:r="http://schemas.openxmlformats.org/officeDocument/2006/relationships" xmlns:p="http://schemas.openxmlformats.org/presentationml/2006/main">
  <p:tag name="SHAPETYPE" val="SlideNumber"/>
</p:tagLst>
</file>

<file path=ppt/tags/tag18.xml><?xml version="1.0" encoding="utf-8"?>
<p:tagLst xmlns:a="http://schemas.openxmlformats.org/drawingml/2006/main" xmlns:r="http://schemas.openxmlformats.org/officeDocument/2006/relationships" xmlns:p="http://schemas.openxmlformats.org/presentationml/2006/main">
  <p:tag name="SHAPETYPE" val="footer"/>
</p:tagLst>
</file>

<file path=ppt/tags/tag19.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2.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20.xml><?xml version="1.0" encoding="utf-8"?>
<p:tagLst xmlns:a="http://schemas.openxmlformats.org/drawingml/2006/main" xmlns:r="http://schemas.openxmlformats.org/officeDocument/2006/relationships" xmlns:p="http://schemas.openxmlformats.org/presentationml/2006/main">
  <p:tag name="SHAPETYPE" val="SlideNumber"/>
</p:tagLst>
</file>

<file path=ppt/tags/tag21.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22.xml><?xml version="1.0" encoding="utf-8"?>
<p:tagLst xmlns:a="http://schemas.openxmlformats.org/drawingml/2006/main" xmlns:r="http://schemas.openxmlformats.org/officeDocument/2006/relationships" xmlns:p="http://schemas.openxmlformats.org/presentationml/2006/main">
  <p:tag name="SHAPETYPE" val="SlideNumber"/>
</p:tagLst>
</file>

<file path=ppt/tags/tag23.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24.xml><?xml version="1.0" encoding="utf-8"?>
<p:tagLst xmlns:a="http://schemas.openxmlformats.org/drawingml/2006/main" xmlns:r="http://schemas.openxmlformats.org/officeDocument/2006/relationships" xmlns:p="http://schemas.openxmlformats.org/presentationml/2006/main">
  <p:tag name="SHAPETYPE" val="footer"/>
</p:tagLst>
</file>

<file path=ppt/tags/tag25.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26.xml><?xml version="1.0" encoding="utf-8"?>
<p:tagLst xmlns:a="http://schemas.openxmlformats.org/drawingml/2006/main" xmlns:r="http://schemas.openxmlformats.org/officeDocument/2006/relationships" xmlns:p="http://schemas.openxmlformats.org/presentationml/2006/main">
  <p:tag name="SHAPETYPE" val="SlideNumber"/>
</p:tagLst>
</file>

<file path=ppt/tags/tag27.xml><?xml version="1.0" encoding="utf-8"?>
<p:tagLst xmlns:a="http://schemas.openxmlformats.org/drawingml/2006/main" xmlns:r="http://schemas.openxmlformats.org/officeDocument/2006/relationships" xmlns:p="http://schemas.openxmlformats.org/presentationml/2006/main">
  <p:tag name="SHAPETYPE" val="SlideNumber"/>
</p:tagLst>
</file>

<file path=ppt/tags/tag28.xml><?xml version="1.0" encoding="utf-8"?>
<p:tagLst xmlns:a="http://schemas.openxmlformats.org/drawingml/2006/main" xmlns:r="http://schemas.openxmlformats.org/officeDocument/2006/relationships" xmlns:p="http://schemas.openxmlformats.org/presentationml/2006/main">
  <p:tag name="SHAPETYPE" val="SlideNumber"/>
</p:tagLst>
</file>

<file path=ppt/tags/tag29.xml><?xml version="1.0" encoding="utf-8"?>
<p:tagLst xmlns:a="http://schemas.openxmlformats.org/drawingml/2006/main" xmlns:r="http://schemas.openxmlformats.org/officeDocument/2006/relationships" xmlns:p="http://schemas.openxmlformats.org/presentationml/2006/main">
  <p:tag name="SHAPETYPE" val="SlideNumber"/>
</p:tagLst>
</file>

<file path=ppt/tags/tag3.xml><?xml version="1.0" encoding="utf-8"?>
<p:tagLst xmlns:a="http://schemas.openxmlformats.org/drawingml/2006/main" xmlns:r="http://schemas.openxmlformats.org/officeDocument/2006/relationships" xmlns:p="http://schemas.openxmlformats.org/presentationml/2006/main">
  <p:tag name="SHAPETYPE" val="footer"/>
</p:tagLst>
</file>

<file path=ppt/tags/tag30.xml><?xml version="1.0" encoding="utf-8"?>
<p:tagLst xmlns:a="http://schemas.openxmlformats.org/drawingml/2006/main" xmlns:r="http://schemas.openxmlformats.org/officeDocument/2006/relationships" xmlns:p="http://schemas.openxmlformats.org/presentationml/2006/main">
  <p:tag name="SHAPETYPE" val="SlideNumber"/>
</p:tagLst>
</file>

<file path=ppt/tags/tag31.xml><?xml version="1.0" encoding="utf-8"?>
<p:tagLst xmlns:a="http://schemas.openxmlformats.org/drawingml/2006/main" xmlns:r="http://schemas.openxmlformats.org/officeDocument/2006/relationships" xmlns:p="http://schemas.openxmlformats.org/presentationml/2006/main">
  <p:tag name="SHAPETYPE" val="footer"/>
</p:tagLst>
</file>

<file path=ppt/tags/tag32.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33.xml><?xml version="1.0" encoding="utf-8"?>
<p:tagLst xmlns:a="http://schemas.openxmlformats.org/drawingml/2006/main" xmlns:r="http://schemas.openxmlformats.org/officeDocument/2006/relationships" xmlns:p="http://schemas.openxmlformats.org/presentationml/2006/main">
  <p:tag name="SHAPETYPE" val="SlideNumber"/>
</p:tagLst>
</file>

<file path=ppt/tags/tag34.xml><?xml version="1.0" encoding="utf-8"?>
<p:tagLst xmlns:a="http://schemas.openxmlformats.org/drawingml/2006/main" xmlns:r="http://schemas.openxmlformats.org/officeDocument/2006/relationships" xmlns:p="http://schemas.openxmlformats.org/presentationml/2006/main">
  <p:tag name="SHAPETYPE" val="footer"/>
</p:tagLst>
</file>

<file path=ppt/tags/tag35.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36.xml><?xml version="1.0" encoding="utf-8"?>
<p:tagLst xmlns:a="http://schemas.openxmlformats.org/drawingml/2006/main" xmlns:r="http://schemas.openxmlformats.org/officeDocument/2006/relationships" xmlns:p="http://schemas.openxmlformats.org/presentationml/2006/main">
  <p:tag name="SHAPETYPE" val="SlideNumber"/>
</p:tagLst>
</file>

<file path=ppt/tags/tag37.xml><?xml version="1.0" encoding="utf-8"?>
<p:tagLst xmlns:a="http://schemas.openxmlformats.org/drawingml/2006/main" xmlns:r="http://schemas.openxmlformats.org/officeDocument/2006/relationships" xmlns:p="http://schemas.openxmlformats.org/presentationml/2006/main">
  <p:tag name="SHAPETYPE" val="Background"/>
</p:tagLst>
</file>

<file path=ppt/tags/tag38.xml><?xml version="1.0" encoding="utf-8"?>
<p:tagLst xmlns:a="http://schemas.openxmlformats.org/drawingml/2006/main" xmlns:r="http://schemas.openxmlformats.org/officeDocument/2006/relationships" xmlns:p="http://schemas.openxmlformats.org/presentationml/2006/main">
  <p:tag name="SHAPETYPE" val="SlideNumber"/>
</p:tagLst>
</file>

<file path=ppt/tags/tag39.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4.xml><?xml version="1.0" encoding="utf-8"?>
<p:tagLst xmlns:a="http://schemas.openxmlformats.org/drawingml/2006/main" xmlns:r="http://schemas.openxmlformats.org/officeDocument/2006/relationships" xmlns:p="http://schemas.openxmlformats.org/presentationml/2006/main">
  <p:tag name="SHAPETYPE" val="SlideNumber"/>
</p:tagLst>
</file>

<file path=ppt/tags/tag40.xml><?xml version="1.0" encoding="utf-8"?>
<p:tagLst xmlns:a="http://schemas.openxmlformats.org/drawingml/2006/main" xmlns:r="http://schemas.openxmlformats.org/officeDocument/2006/relationships" xmlns:p="http://schemas.openxmlformats.org/presentationml/2006/main">
  <p:tag name="SHAPETYPE" val="footer"/>
</p:tagLst>
</file>

<file path=ppt/tags/tag41.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42.xml><?xml version="1.0" encoding="utf-8"?>
<p:tagLst xmlns:a="http://schemas.openxmlformats.org/drawingml/2006/main" xmlns:r="http://schemas.openxmlformats.org/officeDocument/2006/relationships" xmlns:p="http://schemas.openxmlformats.org/presentationml/2006/main">
  <p:tag name="SHAPETYPE" val="GradientBar"/>
</p:tagLst>
</file>

<file path=ppt/tags/tag43.xml><?xml version="1.0" encoding="utf-8"?>
<p:tagLst xmlns:a="http://schemas.openxmlformats.org/drawingml/2006/main" xmlns:r="http://schemas.openxmlformats.org/officeDocument/2006/relationships" xmlns:p="http://schemas.openxmlformats.org/presentationml/2006/main">
  <p:tag name="SHAPETYPE" val="Logo"/>
  <p:tag name="COLORTAG" val="L"/>
  <p:tag name="LOGO" val="0"/>
</p:tagLst>
</file>

<file path=ppt/tags/tag44.xml><?xml version="1.0" encoding="utf-8"?>
<p:tagLst xmlns:a="http://schemas.openxmlformats.org/drawingml/2006/main" xmlns:r="http://schemas.openxmlformats.org/officeDocument/2006/relationships" xmlns:p="http://schemas.openxmlformats.org/presentationml/2006/main">
  <p:tag name="SLIDETYPE" val="14"/>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9A79ESbGQcKEvl.K74FfK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lb8MDd3cST687XzV9qlVuA"/>
</p:tagLst>
</file>

<file path=ppt/tags/tag5.xml><?xml version="1.0" encoding="utf-8"?>
<p:tagLst xmlns:a="http://schemas.openxmlformats.org/drawingml/2006/main" xmlns:r="http://schemas.openxmlformats.org/officeDocument/2006/relationships" xmlns:p="http://schemas.openxmlformats.org/presentationml/2006/main">
  <p:tag name="SHAPETYPE" val="Logo"/>
  <p:tag name="COLORTAG" val="L"/>
  <p:tag name="LOGOID" val="0"/>
</p:tagLst>
</file>

<file path=ppt/tags/tag6.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7.xml><?xml version="1.0" encoding="utf-8"?>
<p:tagLst xmlns:a="http://schemas.openxmlformats.org/drawingml/2006/main" xmlns:r="http://schemas.openxmlformats.org/officeDocument/2006/relationships" xmlns:p="http://schemas.openxmlformats.org/presentationml/2006/main">
  <p:tag name="SHAPETYPE" val="Logo"/>
  <p:tag name="COLORTAG" val="W"/>
  <p:tag name="LOGOID" val="0"/>
</p:tagLst>
</file>

<file path=ppt/tags/tag8.xml><?xml version="1.0" encoding="utf-8"?>
<p:tagLst xmlns:a="http://schemas.openxmlformats.org/drawingml/2006/main" xmlns:r="http://schemas.openxmlformats.org/officeDocument/2006/relationships" xmlns:p="http://schemas.openxmlformats.org/presentationml/2006/main">
  <p:tag name="SHAPETYPE" val="SlideNumber"/>
</p:tagLst>
</file>

<file path=ppt/tags/tag9.xml><?xml version="1.0" encoding="utf-8"?>
<p:tagLst xmlns:a="http://schemas.openxmlformats.org/drawingml/2006/main" xmlns:r="http://schemas.openxmlformats.org/officeDocument/2006/relationships" xmlns:p="http://schemas.openxmlformats.org/presentationml/2006/main">
  <p:tag name="SHAPETYPE" val="Background"/>
</p:tagLst>
</file>

<file path=ppt/theme/theme1.xml><?xml version="1.0" encoding="utf-8"?>
<a:theme xmlns:a="http://schemas.openxmlformats.org/drawingml/2006/main" name="SwissRe">
  <a:themeElements>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fontScheme name="Swiss Re">
      <a:majorFont>
        <a:latin typeface="SwissReSans Light"/>
        <a:ea typeface=""/>
        <a:cs typeface=""/>
      </a:majorFont>
      <a:minorFont>
        <a:latin typeface="SwissRe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1"/>
          </a:solidFill>
        </a:ln>
      </a:spPr>
      <a:bodyPr rtlCol="0" anchor="ctr"/>
      <a:lstStyle>
        <a:defPPr algn="ctr">
          <a:defRPr dirty="0" err="1" smtClean="0">
            <a:latin typeface="SwissReSans"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latin typeface="SwissReSans" pitchFamily="34" charset="0"/>
          </a:defRPr>
        </a:defPPr>
      </a:lstStyle>
    </a:txDef>
  </a:objectDefaults>
  <a:extraClrSchemeLst/>
  <a:extLst>
    <a:ext uri="{05A4C25C-085E-4340-85A3-A5531E510DB2}">
      <thm15:themeFamily xmlns:thm15="http://schemas.microsoft.com/office/thememl/2012/main" name="SwissRe_169.potx" id="{E2868796-B6B7-4456-B50B-68487EE1F8B0}" vid="{12D83CE0-67E2-445E-8BA9-02C228FF6D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0.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1.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2.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3.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4.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5.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6.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17.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2.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3.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4.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5.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6.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7.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8.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ppt/theme/themeOverride9.xml><?xml version="1.0" encoding="utf-8"?>
<a:themeOverride xmlns:a="http://schemas.openxmlformats.org/drawingml/2006/main">
  <a:clrScheme name="SR - BlueSkyCrepuscule">
    <a:dk1>
      <a:srgbClr val="283E36"/>
    </a:dk1>
    <a:lt1>
      <a:sysClr val="window" lastClr="FFFFFF"/>
    </a:lt1>
    <a:dk2>
      <a:srgbClr val="0F4DBC"/>
    </a:dk2>
    <a:lt2>
      <a:srgbClr val="0493D9"/>
    </a:lt2>
    <a:accent1>
      <a:srgbClr val="627D77"/>
    </a:accent1>
    <a:accent2>
      <a:srgbClr val="A1B1AD"/>
    </a:accent2>
    <a:accent3>
      <a:srgbClr val="0F4DBC"/>
    </a:accent3>
    <a:accent4>
      <a:srgbClr val="6F94D7"/>
    </a:accent4>
    <a:accent5>
      <a:srgbClr val="00A9E0"/>
    </a:accent5>
    <a:accent6>
      <a:srgbClr val="66CBEC"/>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SwissRe_169</Template>
  <TotalTime>184</TotalTime>
  <Words>679</Words>
  <Application>Microsoft Office PowerPoint</Application>
  <PresentationFormat>Widescreen</PresentationFormat>
  <Paragraphs>110</Paragraphs>
  <Slides>13</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SwissReSans</vt:lpstr>
      <vt:lpstr>SwissReSans Light</vt:lpstr>
      <vt:lpstr>Arial</vt:lpstr>
      <vt:lpstr>TH SarabunPSK</vt:lpstr>
      <vt:lpstr>SwissRe</vt:lpstr>
      <vt:lpstr>think-cell Slide</vt:lpstr>
      <vt:lpstr>sigma 2/2019 Natural catastrophes and man-made disasters in 2018: “secondary” perils on the frontline </vt:lpstr>
      <vt:lpstr>Table of Contents / Agenda</vt:lpstr>
      <vt:lpstr>2018 insured losses: 4th highest on record </vt:lpstr>
      <vt:lpstr>Secondary Perils come in two forms, many times in unpredictable ways</vt:lpstr>
      <vt:lpstr>Over 50% of Nat Cat losses came from Secondary Perils in 2017 and 2018</vt:lpstr>
      <vt:lpstr>Record high wildfire losses, yet again   Rising exposure in the wildland-urban interface (WUI), region where developed structures are adjacent to or within undeveloped natural areas   Increasing accumulation of fuels due to changes in timber harvesting, infestation, etc.   Wildfire seasons (defined as the time between the first discovery and last control of a wildfire) are getting longer    Wildfires are getting bigger (&gt;400 hectares)   </vt:lpstr>
      <vt:lpstr>The 2018 summer was one of the warmest and driest in northern Europe… </vt:lpstr>
      <vt:lpstr>…leading to an exceptional drought </vt:lpstr>
      <vt:lpstr>What could be the driving factors for rising Secondary Perils losses?</vt:lpstr>
      <vt:lpstr>Secondary Perils on the frontline</vt:lpstr>
      <vt:lpstr>PowerPoint Presentation</vt:lpstr>
      <vt:lpstr>PowerPoint Presentation</vt:lpstr>
      <vt:lpstr>Legal notice</vt:lpstr>
    </vt:vector>
  </TitlesOfParts>
  <Company>Swiss 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your presentation</dc:title>
  <dc:creator>SRGSEM</dc:creator>
  <cp:lastModifiedBy>Lucia Bevere</cp:lastModifiedBy>
  <cp:revision>25</cp:revision>
  <dcterms:created xsi:type="dcterms:W3CDTF">2019-04-30T09:16:03Z</dcterms:created>
  <dcterms:modified xsi:type="dcterms:W3CDTF">2019-05-14T15:24:14Z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0c2fedb-0da6-4717-8531-d16a1b9930f4_Enabled">
    <vt:lpwstr>True</vt:lpwstr>
  </property>
  <property fmtid="{D5CDD505-2E9C-101B-9397-08002B2CF9AE}" pid="3" name="MSIP_Label_90c2fedb-0da6-4717-8531-d16a1b9930f4_SiteId">
    <vt:lpwstr>45597f60-6e37-4be7-acfb-4c9e23b261ea</vt:lpwstr>
  </property>
  <property fmtid="{D5CDD505-2E9C-101B-9397-08002B2CF9AE}" pid="4" name="MSIP_Label_90c2fedb-0da6-4717-8531-d16a1b9930f4_Owner">
    <vt:lpwstr>Monika_Selmeier@swissre.com</vt:lpwstr>
  </property>
  <property fmtid="{D5CDD505-2E9C-101B-9397-08002B2CF9AE}" pid="5" name="MSIP_Label_90c2fedb-0da6-4717-8531-d16a1b9930f4_SetDate">
    <vt:lpwstr>2019-04-30T09:18:24.9940631Z</vt:lpwstr>
  </property>
  <property fmtid="{D5CDD505-2E9C-101B-9397-08002B2CF9AE}" pid="6" name="MSIP_Label_90c2fedb-0da6-4717-8531-d16a1b9930f4_Name">
    <vt:lpwstr>Internal</vt:lpwstr>
  </property>
  <property fmtid="{D5CDD505-2E9C-101B-9397-08002B2CF9AE}" pid="7" name="MSIP_Label_90c2fedb-0da6-4717-8531-d16a1b9930f4_Application">
    <vt:lpwstr>Microsoft Azure Information Protection</vt:lpwstr>
  </property>
  <property fmtid="{D5CDD505-2E9C-101B-9397-08002B2CF9AE}" pid="8" name="MSIP_Label_90c2fedb-0da6-4717-8531-d16a1b9930f4_Extended_MSFT_Method">
    <vt:lpwstr>Automatic</vt:lpwstr>
  </property>
  <property fmtid="{D5CDD505-2E9C-101B-9397-08002B2CF9AE}" pid="9" name="Sensitivity">
    <vt:lpwstr>Internal</vt:lpwstr>
  </property>
</Properties>
</file>