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Override1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2.xml" ContentType="application/vnd.openxmlformats-officedocument.themeOverride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theme/themeOverride5.xml" ContentType="application/vnd.openxmlformats-officedocument.themeOverride+xml"/>
  <Override PartName="/ppt/tags/tag15.xml" ContentType="application/vnd.openxmlformats-officedocument.presentationml.tags+xml"/>
  <Override PartName="/ppt/theme/themeOverride6.xml" ContentType="application/vnd.openxmlformats-officedocument.themeOverride+xml"/>
  <Override PartName="/ppt/tags/tag16.xml" ContentType="application/vnd.openxmlformats-officedocument.presentationml.tags+xml"/>
  <Override PartName="/ppt/theme/themeOverride7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Override8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Override9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Override10.xml" ContentType="application/vnd.openxmlformats-officedocument.themeOverride+xml"/>
  <Override PartName="/ppt/tags/tag26.xml" ContentType="application/vnd.openxmlformats-officedocument.presentationml.tags+xml"/>
  <Override PartName="/ppt/theme/themeOverride11.xml" ContentType="application/vnd.openxmlformats-officedocument.themeOverride+xml"/>
  <Override PartName="/ppt/tags/tag27.xml" ContentType="application/vnd.openxmlformats-officedocument.presentationml.tags+xml"/>
  <Override PartName="/ppt/theme/themeOverride12.xml" ContentType="application/vnd.openxmlformats-officedocument.themeOverride+xml"/>
  <Override PartName="/ppt/tags/tag28.xml" ContentType="application/vnd.openxmlformats-officedocument.presentationml.tags+xml"/>
  <Override PartName="/ppt/theme/themeOverride13.xml" ContentType="application/vnd.openxmlformats-officedocument.themeOverride+xml"/>
  <Override PartName="/ppt/tags/tag29.xml" ContentType="application/vnd.openxmlformats-officedocument.presentationml.tags+xml"/>
  <Override PartName="/ppt/theme/themeOverride14.xml" ContentType="application/vnd.openxmlformats-officedocument.themeOverr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heme/themeOverride15.xml" ContentType="application/vnd.openxmlformats-officedocument.themeOverr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heme/themeOverride16.xml" ContentType="application/vnd.openxmlformats-officedocument.themeOverride+xml"/>
  <Override PartName="/ppt/tags/tag36.xml" ContentType="application/vnd.openxmlformats-officedocument.presentationml.tags+xml"/>
  <Override PartName="/ppt/theme/themeOverride17.xml" ContentType="application/vnd.openxmlformats-officedocument.themeOverr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5" r:id="rId2"/>
    <p:sldId id="260" r:id="rId3"/>
    <p:sldId id="263" r:id="rId4"/>
    <p:sldId id="264" r:id="rId5"/>
    <p:sldId id="261" r:id="rId6"/>
    <p:sldId id="262" r:id="rId7"/>
  </p:sldIdLst>
  <p:sldSz cx="12192000" cy="6858000"/>
  <p:notesSz cx="6858000" cy="9144000"/>
  <p:embeddedFontLst>
    <p:embeddedFont>
      <p:font typeface="SwissReSans" panose="020B0604020202020204" pitchFamily="34" charset="0"/>
      <p:regular r:id="rId10"/>
      <p:bold r:id="rId11"/>
      <p:italic r:id="rId12"/>
      <p:boldItalic r:id="rId13"/>
    </p:embeddedFont>
    <p:embeddedFont>
      <p:font typeface="SwissReSans Light" panose="020B0504020202020204" pitchFamily="34" charset="0"/>
      <p:regular r:id="rId14"/>
      <p:bold r:id="rId15"/>
      <p:italic r:id="rId16"/>
      <p:boldItalic r:id="rId17"/>
    </p:embeddedFont>
  </p:embeddedFontLst>
  <p:custDataLst>
    <p:tags r:id="rId1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870FC3-41F4-4639-9F92-194A608F593C}">
  <a:tblStyle styleId="{4F870FC3-41F4-4639-9F92-194A608F593C}" styleName="Swiss Re - Table 1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1">
              <a:tint val="36000"/>
            </a:schemeClr>
          </a:solidFill>
        </a:fill>
      </a:tcStyle>
    </a:band2H>
    <a:band1V>
      <a:tcStyle>
        <a:tcBdr/>
        <a:fill>
          <a:solidFill>
            <a:schemeClr val="accent1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E6E6707-7832-46BE-A3A0-E36881F78559}" styleName="Swiss Re - Table 2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5">
              <a:tint val="36000"/>
            </a:schemeClr>
          </a:solidFill>
        </a:fill>
      </a:tcStyle>
    </a:band2H>
    <a:band1V>
      <a:tcStyle>
        <a:tcBdr/>
        <a:fill>
          <a:solidFill>
            <a:schemeClr val="accent5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BE75E58-984F-4F72-8EDD-5C9A88DD35F0}" styleName="Swiss Re - Table 3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3">
              <a:tint val="36000"/>
            </a:schemeClr>
          </a:solidFill>
        </a:fill>
      </a:tcStyle>
    </a:band2H>
    <a:band1V>
      <a:tcStyle>
        <a:tcBdr/>
        <a:fill>
          <a:solidFill>
            <a:schemeClr val="accent3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0DF0198-80C8-49AA-8D90-CB580F7814A3}" styleName="Swiss Re - Table 4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879B2AA-A785-4C12-A31E-098CB692474E}" styleName="Swiss Re - Table 5">
    <a:wholeTbl>
      <a:tcTxStyle>
        <a:fontRef idx="minor">
          <a:scrgbClr r="40" g="62" b="54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76" autoAdjust="0"/>
    <p:restoredTop sz="94660"/>
  </p:normalViewPr>
  <p:slideViewPr>
    <p:cSldViewPr showGuides="1">
      <p:cViewPr varScale="1">
        <p:scale>
          <a:sx n="165" d="100"/>
          <a:sy n="165" d="100"/>
        </p:scale>
        <p:origin x="2298" y="13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98" d="100"/>
          <a:sy n="98" d="100"/>
        </p:scale>
        <p:origin x="-277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7C786-A259-4FDD-A4C0-BD83D19C2427}" type="datetimeFigureOut">
              <a:rPr lang="en-GB" smtClean="0">
                <a:latin typeface="SwissReSans" pitchFamily="34" charset="0"/>
              </a:rPr>
              <a:pPr/>
              <a:t>07/05/2019</a:t>
            </a:fld>
            <a:endParaRPr lang="en-GB" dirty="0">
              <a:latin typeface="SwissReSan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DD15C-2E90-415F-B376-5831ACCDAAD0}" type="slidenum">
              <a:rPr lang="en-GB" smtClean="0">
                <a:latin typeface="SwissReSans" pitchFamily="34" charset="0"/>
              </a:rPr>
              <a:pPr/>
              <a:t>‹#›</a:t>
            </a:fld>
            <a:endParaRPr lang="en-GB" dirty="0">
              <a:latin typeface="SwissRe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6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3A1CEC75-F9BB-42F0-8E1C-193797F4D4D6}" type="datetimeFigureOut">
              <a:rPr lang="de-DE" smtClean="0"/>
              <a:pPr/>
              <a:t>07.05.2019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CF8ED666-4372-485F-9851-ED435EF4ACC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760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1pPr>
    <a:lvl2pPr marL="3492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2pPr>
    <a:lvl3pPr marL="7175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3pPr>
    <a:lvl4pPr marL="10668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4pPr>
    <a:lvl5pPr marL="14351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1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1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hemeOverride" Target="../theme/themeOverride1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hemeOverride" Target="../theme/themeOverride16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3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themeOverride" Target="../theme/themeOverride17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3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1.png"/><Relationship Id="rId2" Type="http://schemas.openxmlformats.org/officeDocument/2006/relationships/tags" Target="../tags/tag22.xml"/><Relationship Id="rId1" Type="http://schemas.openxmlformats.org/officeDocument/2006/relationships/themeOverride" Target="../theme/themeOverride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preserve="1" userDrawn="1">
  <p:cSld name="Title Slide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0"/>
            <a:ext cx="12192000" cy="6858000"/>
          </a:xfrm>
        </p:spPr>
        <p:txBody>
          <a:bodyPr tIns="576000" anchor="ctr"/>
          <a:lstStyle>
            <a:lvl1pPr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5" y="1628776"/>
            <a:ext cx="9913177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95325" y="2996952"/>
            <a:ext cx="9913177" cy="288032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rgbClr val="FFFFFF"/>
                </a:solidFill>
                <a:latin typeface="SwissRe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7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A259EA2-E3AE-4A70-B870-03DC5B3FF635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63426" y="301052"/>
            <a:ext cx="1379177" cy="324512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0" tIns="720000" anchor="ctr"/>
          <a:lstStyle>
            <a:lvl1pPr marL="0" indent="0"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</a:t>
            </a:r>
            <a:br>
              <a:rPr lang="en-GB" noProof="1"/>
            </a:br>
            <a:r>
              <a:rPr lang="en-GB" noProof="1"/>
              <a:t>from the Brandic menu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5" y="1628774"/>
            <a:ext cx="4920624" cy="4392614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692151"/>
            <a:ext cx="4920621" cy="69264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02158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tement and Image" preserve="1" userDrawn="1">
  <p:cSld name="Statem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4752000" anchor="ctr"/>
          <a:lstStyle>
            <a:lvl1pPr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from the Brandic menu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1628773"/>
            <a:ext cx="4920623" cy="439261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13842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large)" preserve="1" userDrawn="1">
  <p:cSld name="Circular Messaging Devic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612075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7752184" y="1809000"/>
            <a:ext cx="3240000" cy="324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000">
                <a:solidFill>
                  <a:srgbClr val="FFFFFF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500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963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5838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0577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small)" preserve="1" userDrawn="1">
  <p:cSld name="Circular Messaging Devic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720087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8702581" y="2349000"/>
            <a:ext cx="2160000" cy="216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lnSpc>
                <a:spcPct val="95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 sz="1600">
                <a:solidFill>
                  <a:schemeClr val="bg1"/>
                </a:solidFill>
              </a:defRPr>
            </a:lvl2pPr>
            <a:lvl3pPr marL="444500" indent="0" algn="l">
              <a:buFontTx/>
              <a:buNone/>
              <a:defRPr sz="1600">
                <a:solidFill>
                  <a:schemeClr val="bg1"/>
                </a:solidFill>
              </a:defRPr>
            </a:lvl3pPr>
            <a:lvl4pPr marL="715963" indent="0" algn="l">
              <a:buFontTx/>
              <a:buNone/>
              <a:defRPr sz="1600">
                <a:solidFill>
                  <a:schemeClr val="bg1"/>
                </a:solidFill>
              </a:defRPr>
            </a:lvl4pPr>
            <a:lvl5pPr marL="985838" indent="0" algn="l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4831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4 people)" preserve="1" userDrawn="1">
  <p:cSld name="Contact Persons (4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Enter team name here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add text, for example team mission and/or capabilities, roles and responsibilities, other info.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xmlns="" id="{456FDD83-9066-405C-9C9B-C6012C35E7C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73419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indent="0" algn="ctr">
              <a:buNone/>
              <a:defRPr sz="14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xmlns="" id="{38A06944-C2A7-4F21-A4A5-D22B1CF13B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8882581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xmlns="" id="{9679A695-226D-4550-AC5F-CF13DA1C3EA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50638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xmlns="" id="{58FFF6C9-8B70-45DC-9C06-54DD5B87AFF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50638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xmlns="" id="{2F9034A3-A308-4153-AEC9-209C0E14C84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61630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xmlns="" id="{ADD3A46A-9F03-452A-97A6-168C664072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61630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xmlns="" id="{578C2B07-87F4-489C-A284-3E5878138E7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5573419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xmlns="" id="{D418C2AA-7D28-483F-81E1-731AA258030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882581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xmlns="" id="{AFF0E09B-2153-4F77-903B-8AE289C2024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50638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xmlns="" id="{B6E4CA2D-F663-4612-8211-ABCBF0E3B4F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50638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xmlns="" id="{4679ECFC-69DE-448E-A790-E6DF1353CC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61630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xmlns="" id="{A2E08B10-5430-4825-9E65-D8235CD0407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61630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9" name="Footer">
            <a:extLst>
              <a:ext uri="{FF2B5EF4-FFF2-40B4-BE49-F238E27FC236}">
                <a16:creationId xmlns:a16="http://schemas.microsoft.com/office/drawing/2014/main" xmlns="" id="{0A885EF8-5FBD-475E-BD95-4D0C7488BAE5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E7FD808-2D35-4CF3-8910-C37D2146FA7E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1233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9 people)" preserve="1" userDrawn="1">
  <p:cSld name="Contact Persons (9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Enter team name here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add text, for example team mission and/or capabilities, roles and responsibilities, other info.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xmlns="" id="{9682A749-FC1E-4118-9EDD-CE1ABA3E26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283565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xmlns="" id="{73E640E6-6F1D-478B-91DA-EF27860B8F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71219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xmlns="" id="{31BD7495-9DC8-424C-9AA0-FAD0EABDAC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871219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xmlns="" id="{F19CD5BF-B691-42A9-9A28-7D982DEDC98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7581323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xmlns="" id="{CF582FA5-0ACC-44FA-AD35-38027A4BC7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8977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xmlns="" id="{34479282-0266-40A5-AD96-427D23FC8E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8977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xmlns="" id="{A372C913-34DD-415E-8A45-FE2BAAA5AB9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9881460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xmlns="" id="{7134E3D5-1F39-4EBB-AA24-A2FD4F813D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469114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xmlns="" id="{A4699E8E-78EB-413E-9E61-A75A1208CF0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469114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8" name="Picture Placeholder 3">
            <a:extLst>
              <a:ext uri="{FF2B5EF4-FFF2-40B4-BE49-F238E27FC236}">
                <a16:creationId xmlns:a16="http://schemas.microsoft.com/office/drawing/2014/main" xmlns="" id="{055DF295-2A7B-4334-B97B-ED339BB7034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5283565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xmlns="" id="{86C79598-5718-4B97-9653-C258BACE0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71219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xmlns="" id="{D1CD186E-C886-499B-8730-86302FB13D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871219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1" name="Picture Placeholder 3">
            <a:extLst>
              <a:ext uri="{FF2B5EF4-FFF2-40B4-BE49-F238E27FC236}">
                <a16:creationId xmlns:a16="http://schemas.microsoft.com/office/drawing/2014/main" xmlns="" id="{221F4A5A-8D58-4545-B3A9-1D7286AC7F0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 bwMode="gray">
          <a:xfrm>
            <a:off x="7581323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2" name="Text Placeholder 6">
            <a:extLst>
              <a:ext uri="{FF2B5EF4-FFF2-40B4-BE49-F238E27FC236}">
                <a16:creationId xmlns:a16="http://schemas.microsoft.com/office/drawing/2014/main" xmlns="" id="{CAD9D006-676C-4CB9-9E60-67322DE91D1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68977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xmlns="" id="{50A073A5-04E0-4873-B0FB-802CADE3666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68977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4" name="Picture Placeholder 3">
            <a:extLst>
              <a:ext uri="{FF2B5EF4-FFF2-40B4-BE49-F238E27FC236}">
                <a16:creationId xmlns:a16="http://schemas.microsoft.com/office/drawing/2014/main" xmlns="" id="{195DD2A1-427A-429A-9C4E-E51AEBB0E0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9881460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xmlns="" id="{F28B10EF-4A1F-4980-8CD3-519EB5DBC22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469114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6" name="Text Placeholder 6">
            <a:extLst>
              <a:ext uri="{FF2B5EF4-FFF2-40B4-BE49-F238E27FC236}">
                <a16:creationId xmlns:a16="http://schemas.microsoft.com/office/drawing/2014/main" xmlns="" id="{7E8B1A89-1311-46C8-AABE-49A07C509A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469114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7" name="Picture Placeholder 3">
            <a:extLst>
              <a:ext uri="{FF2B5EF4-FFF2-40B4-BE49-F238E27FC236}">
                <a16:creationId xmlns:a16="http://schemas.microsoft.com/office/drawing/2014/main" xmlns="" id="{A1132398-8B9A-4B3D-933D-0916342541FD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5283565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8" name="Text Placeholder 6">
            <a:extLst>
              <a:ext uri="{FF2B5EF4-FFF2-40B4-BE49-F238E27FC236}">
                <a16:creationId xmlns:a16="http://schemas.microsoft.com/office/drawing/2014/main" xmlns="" id="{60DB6F48-FC4C-4A1D-9535-0E108AAFBE0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871219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xmlns="" id="{A810E96A-A59E-44AE-B57E-8AF75CD1963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871219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xmlns="" id="{198933B9-38C2-482E-AD0B-42A8177C695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 bwMode="gray">
          <a:xfrm>
            <a:off x="7581323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51" name="Text Placeholder 6">
            <a:extLst>
              <a:ext uri="{FF2B5EF4-FFF2-40B4-BE49-F238E27FC236}">
                <a16:creationId xmlns:a16="http://schemas.microsoft.com/office/drawing/2014/main" xmlns="" id="{3A0551C6-CAE2-4890-8760-2733C7FDE73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168977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52" name="Text Placeholder 6">
            <a:extLst>
              <a:ext uri="{FF2B5EF4-FFF2-40B4-BE49-F238E27FC236}">
                <a16:creationId xmlns:a16="http://schemas.microsoft.com/office/drawing/2014/main" xmlns="" id="{351C2CEF-8471-4D1A-B51B-ABA769D4AF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168977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xmlns="" id="{0AAAD490-0511-40C3-A7FD-06F99326BA9B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 bwMode="gray">
          <a:xfrm>
            <a:off x="9881460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xmlns="" id="{57D9887A-55D1-49D2-8675-5240F864DA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69114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xmlns="" id="{78D2D6D9-E53F-4A0D-BBF5-81D01913CD1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469114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6" name="Footer">
            <a:extLst>
              <a:ext uri="{FF2B5EF4-FFF2-40B4-BE49-F238E27FC236}">
                <a16:creationId xmlns:a16="http://schemas.microsoft.com/office/drawing/2014/main" xmlns="" id="{3D92757B-1122-4A0B-B414-F2DE3CA792C1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7D89C5A-D5D5-48FA-A74B-C4AD0507D111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3361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wer Symbol" preserve="1" userDrawn="1">
  <p:cSld name="Power Symb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943872" y="2564904"/>
            <a:ext cx="2304256" cy="1728192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656138" y="1989138"/>
            <a:ext cx="2879725" cy="2879725"/>
            <a:chOff x="3132138" y="1989138"/>
            <a:chExt cx="2879725" cy="2879725"/>
          </a:xfrm>
        </p:grpSpPr>
        <p:sp>
          <p:nvSpPr>
            <p:cNvPr id="12" name="Rectangle 11"/>
            <p:cNvSpPr/>
            <p:nvPr userDrawn="1"/>
          </p:nvSpPr>
          <p:spPr>
            <a:xfrm>
              <a:off x="3707904" y="2564904"/>
              <a:ext cx="1728192" cy="172819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wissReSans" pitchFamily="34" charset="0"/>
              </a:endParaRPr>
            </a:p>
          </p:txBody>
        </p:sp>
        <p:sp>
          <p:nvSpPr>
            <p:cNvPr id="13" name="Freeform 5"/>
            <p:cNvSpPr>
              <a:spLocks noEditPoints="1"/>
            </p:cNvSpPr>
            <p:nvPr userDrawn="1"/>
          </p:nvSpPr>
          <p:spPr bwMode="auto">
            <a:xfrm>
              <a:off x="3132138" y="1989138"/>
              <a:ext cx="2879725" cy="2879725"/>
            </a:xfrm>
            <a:custGeom>
              <a:avLst/>
              <a:gdLst>
                <a:gd name="T0" fmla="*/ 738 w 1476"/>
                <a:gd name="T1" fmla="*/ 0 h 1476"/>
                <a:gd name="T2" fmla="*/ 0 w 1476"/>
                <a:gd name="T3" fmla="*/ 738 h 1476"/>
                <a:gd name="T4" fmla="*/ 738 w 1476"/>
                <a:gd name="T5" fmla="*/ 1476 h 1476"/>
                <a:gd name="T6" fmla="*/ 1476 w 1476"/>
                <a:gd name="T7" fmla="*/ 738 h 1476"/>
                <a:gd name="T8" fmla="*/ 738 w 1476"/>
                <a:gd name="T9" fmla="*/ 0 h 1476"/>
                <a:gd name="T10" fmla="*/ 547 w 1476"/>
                <a:gd name="T11" fmla="*/ 1099 h 1476"/>
                <a:gd name="T12" fmla="*/ 388 w 1476"/>
                <a:gd name="T13" fmla="*/ 1099 h 1476"/>
                <a:gd name="T14" fmla="*/ 388 w 1476"/>
                <a:gd name="T15" fmla="*/ 637 h 1476"/>
                <a:gd name="T16" fmla="*/ 547 w 1476"/>
                <a:gd name="T17" fmla="*/ 637 h 1476"/>
                <a:gd name="T18" fmla="*/ 547 w 1476"/>
                <a:gd name="T19" fmla="*/ 1099 h 1476"/>
                <a:gd name="T20" fmla="*/ 817 w 1476"/>
                <a:gd name="T21" fmla="*/ 1099 h 1476"/>
                <a:gd name="T22" fmla="*/ 658 w 1476"/>
                <a:gd name="T23" fmla="*/ 1099 h 1476"/>
                <a:gd name="T24" fmla="*/ 658 w 1476"/>
                <a:gd name="T25" fmla="*/ 637 h 1476"/>
                <a:gd name="T26" fmla="*/ 817 w 1476"/>
                <a:gd name="T27" fmla="*/ 637 h 1476"/>
                <a:gd name="T28" fmla="*/ 817 w 1476"/>
                <a:gd name="T29" fmla="*/ 1099 h 1476"/>
                <a:gd name="T30" fmla="*/ 1088 w 1476"/>
                <a:gd name="T31" fmla="*/ 1099 h 1476"/>
                <a:gd name="T32" fmla="*/ 929 w 1476"/>
                <a:gd name="T33" fmla="*/ 1099 h 1476"/>
                <a:gd name="T34" fmla="*/ 929 w 1476"/>
                <a:gd name="T35" fmla="*/ 637 h 1476"/>
                <a:gd name="T36" fmla="*/ 1088 w 1476"/>
                <a:gd name="T37" fmla="*/ 637 h 1476"/>
                <a:gd name="T38" fmla="*/ 1088 w 1476"/>
                <a:gd name="T39" fmla="*/ 1099 h 1476"/>
                <a:gd name="T40" fmla="*/ 1094 w 1476"/>
                <a:gd name="T41" fmla="*/ 524 h 1476"/>
                <a:gd name="T42" fmla="*/ 382 w 1476"/>
                <a:gd name="T43" fmla="*/ 524 h 1476"/>
                <a:gd name="T44" fmla="*/ 382 w 1476"/>
                <a:gd name="T45" fmla="*/ 374 h 1476"/>
                <a:gd name="T46" fmla="*/ 1094 w 1476"/>
                <a:gd name="T47" fmla="*/ 374 h 1476"/>
                <a:gd name="T48" fmla="*/ 1094 w 1476"/>
                <a:gd name="T49" fmla="*/ 524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6" h="1476">
                  <a:moveTo>
                    <a:pt x="738" y="0"/>
                  </a:moveTo>
                  <a:cubicBezTo>
                    <a:pt x="330" y="0"/>
                    <a:pt x="0" y="331"/>
                    <a:pt x="0" y="738"/>
                  </a:cubicBezTo>
                  <a:cubicBezTo>
                    <a:pt x="0" y="1146"/>
                    <a:pt x="330" y="1476"/>
                    <a:pt x="738" y="1476"/>
                  </a:cubicBezTo>
                  <a:cubicBezTo>
                    <a:pt x="1145" y="1476"/>
                    <a:pt x="1476" y="1146"/>
                    <a:pt x="1476" y="738"/>
                  </a:cubicBezTo>
                  <a:cubicBezTo>
                    <a:pt x="1476" y="331"/>
                    <a:pt x="1145" y="0"/>
                    <a:pt x="738" y="0"/>
                  </a:cubicBezTo>
                  <a:moveTo>
                    <a:pt x="547" y="1099"/>
                  </a:moveTo>
                  <a:cubicBezTo>
                    <a:pt x="388" y="1099"/>
                    <a:pt x="388" y="1099"/>
                    <a:pt x="388" y="1099"/>
                  </a:cubicBezTo>
                  <a:cubicBezTo>
                    <a:pt x="388" y="637"/>
                    <a:pt x="388" y="637"/>
                    <a:pt x="388" y="637"/>
                  </a:cubicBezTo>
                  <a:cubicBezTo>
                    <a:pt x="547" y="637"/>
                    <a:pt x="547" y="637"/>
                    <a:pt x="547" y="637"/>
                  </a:cubicBezTo>
                  <a:lnTo>
                    <a:pt x="547" y="1099"/>
                  </a:lnTo>
                  <a:close/>
                  <a:moveTo>
                    <a:pt x="817" y="1099"/>
                  </a:moveTo>
                  <a:cubicBezTo>
                    <a:pt x="658" y="1099"/>
                    <a:pt x="658" y="1099"/>
                    <a:pt x="658" y="1099"/>
                  </a:cubicBezTo>
                  <a:cubicBezTo>
                    <a:pt x="658" y="637"/>
                    <a:pt x="658" y="637"/>
                    <a:pt x="658" y="637"/>
                  </a:cubicBezTo>
                  <a:cubicBezTo>
                    <a:pt x="817" y="637"/>
                    <a:pt x="817" y="637"/>
                    <a:pt x="817" y="637"/>
                  </a:cubicBezTo>
                  <a:lnTo>
                    <a:pt x="817" y="1099"/>
                  </a:lnTo>
                  <a:close/>
                  <a:moveTo>
                    <a:pt x="1088" y="1099"/>
                  </a:moveTo>
                  <a:cubicBezTo>
                    <a:pt x="929" y="1099"/>
                    <a:pt x="929" y="1099"/>
                    <a:pt x="929" y="1099"/>
                  </a:cubicBezTo>
                  <a:cubicBezTo>
                    <a:pt x="929" y="637"/>
                    <a:pt x="929" y="637"/>
                    <a:pt x="929" y="637"/>
                  </a:cubicBezTo>
                  <a:cubicBezTo>
                    <a:pt x="1088" y="637"/>
                    <a:pt x="1088" y="637"/>
                    <a:pt x="1088" y="637"/>
                  </a:cubicBezTo>
                  <a:lnTo>
                    <a:pt x="1088" y="1099"/>
                  </a:lnTo>
                  <a:close/>
                  <a:moveTo>
                    <a:pt x="1094" y="524"/>
                  </a:moveTo>
                  <a:cubicBezTo>
                    <a:pt x="382" y="524"/>
                    <a:pt x="382" y="524"/>
                    <a:pt x="382" y="524"/>
                  </a:cubicBezTo>
                  <a:cubicBezTo>
                    <a:pt x="382" y="374"/>
                    <a:pt x="382" y="374"/>
                    <a:pt x="382" y="374"/>
                  </a:cubicBezTo>
                  <a:cubicBezTo>
                    <a:pt x="1094" y="374"/>
                    <a:pt x="1094" y="374"/>
                    <a:pt x="1094" y="374"/>
                  </a:cubicBezTo>
                  <a:lnTo>
                    <a:pt x="1094" y="524"/>
                  </a:lnTo>
                  <a:close/>
                </a:path>
              </a:pathLst>
            </a:custGeom>
            <a:solidFill>
              <a:srgbClr val="627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C520D35-CCB9-4E70-9662-C4E73E3AFD76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95325" y="1628775"/>
            <a:ext cx="9913177" cy="132962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 marL="182562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 marL="44450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 marL="715963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 marL="985838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3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A7BA8876-977E-46F0-BBD7-B0B14C588F55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5674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black">
          <a:xfrm>
            <a:off x="695325" y="1628776"/>
            <a:ext cx="11017250" cy="4392513"/>
          </a:xfrm>
        </p:spPr>
        <p:txBody>
          <a:bodyPr/>
          <a:lstStyle>
            <a:lvl1pPr>
              <a:defRPr>
                <a:latin typeface="SwissReSans" pitchFamily="34" charset="0"/>
              </a:defRPr>
            </a:lvl1pPr>
            <a:lvl2pPr>
              <a:defRPr>
                <a:latin typeface="SwissReSans" pitchFamily="34" charset="0"/>
              </a:defRPr>
            </a:lvl2pPr>
            <a:lvl3pPr>
              <a:defRPr>
                <a:latin typeface="SwissReSans" pitchFamily="34" charset="0"/>
              </a:defRPr>
            </a:lvl3pPr>
            <a:lvl4pPr>
              <a:defRPr>
                <a:latin typeface="SwissReSans" pitchFamily="34" charset="0"/>
              </a:defRPr>
            </a:lvl4pPr>
            <a:lvl5pPr>
              <a:defRPr>
                <a:latin typeface="SwissReSans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D5EE11D-C1A1-4FB7-89C5-9A39789A43B5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95325" y="1628775"/>
            <a:ext cx="9913177" cy="1329620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4800" kern="1200" dirty="0">
                <a:solidFill>
                  <a:srgbClr val="FFFFFF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>
              <a:spcBef>
                <a:spcPts val="0"/>
              </a:spcBef>
              <a:defRPr sz="18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0C22524-E535-496F-90E3-6FE87E5669AA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black">
          <a:xfrm>
            <a:off x="6384032" y="1628776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Message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with Gradient" preserve="1" userDrawn="1">
  <p:cSld name="Key Message with Gradient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xmlns="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FFFFFF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0716746-0A67-48D3-98C6-BEF4A1D9DE91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7737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Gradient, Text and Image" preserve="1" userDrawn="1">
  <p:cSld name="Gradient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610235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02350" y="0"/>
            <a:ext cx="6089650" cy="6858000"/>
          </a:xfrm>
        </p:spPr>
        <p:txBody>
          <a:bodyPr lIns="0" tIns="900000" anchor="ctr"/>
          <a:lstStyle>
            <a:lvl1pPr algn="ctr">
              <a:spcBef>
                <a:spcPts val="0"/>
              </a:spcBef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gradient colour.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695325" y="692151"/>
            <a:ext cx="4920621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E2C90A8-D632-4D32-AA86-6231D6EA8A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95324" y="1628774"/>
            <a:ext cx="4920624" cy="439261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2E9580D-E57E-43DE-99F7-5FECA41DB1FC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7109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" preserve="1" userDrawn="1">
  <p:cSld name="Image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 hidden="1"/>
          <p:cNvSpPr>
            <a:spLocks noGrp="1"/>
          </p:cNvSpPr>
          <p:nvPr>
            <p:ph type="pic" idx="1"/>
          </p:nvPr>
        </p:nvSpPr>
        <p:spPr bwMode="gray"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2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146786E-D677-4947-B631-AC9E9C80FDEF}"/>
              </a:ext>
            </a:extLst>
          </p:cNvPr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95325" y="692151"/>
            <a:ext cx="11017250" cy="6926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95325" y="1628776"/>
            <a:ext cx="11017250" cy="4392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black">
          <a:xfrm>
            <a:off x="4022172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9" name="Footer"/>
          <p:cNvSpPr txBox="1">
            <a:spLocks/>
          </p:cNvSpPr>
          <p:nvPr>
            <p:custDataLst>
              <p:tags r:id="rId20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 bwMode="black">
          <a:xfrm>
            <a:off x="9782581" y="6918846"/>
            <a:ext cx="1823939" cy="1825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 bwMode="black">
          <a:xfrm>
            <a:off x="1141719" y="6918845"/>
            <a:ext cx="8064500" cy="18256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11414762" y="6472512"/>
            <a:ext cx="287008" cy="18256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200">
                <a:solidFill>
                  <a:srgbClr val="283E36"/>
                </a:solidFill>
                <a:latin typeface="SwissReSans" panose="020B0604020202020204" pitchFamily="34" charset="0"/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9068741-2497-4823-ADCF-621AA1488228}"/>
              </a:ext>
            </a:extLst>
          </p:cNvPr>
          <p:cNvPicPr>
            <a:picLocks noChangeAspect="1"/>
          </p:cNvPicPr>
          <p:nvPr userDrawn="1">
            <p:custDataLst>
              <p:tags r:id="rId22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64" r:id="rId7"/>
    <p:sldLayoutId id="2147483665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SwissReSans" pitchFamily="34" charset="0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1200"/>
        </a:spcBef>
        <a:buClrTx/>
        <a:buSzPct val="100000"/>
        <a:buFont typeface="Arial" pitchFamily="34" charset="0"/>
        <a:buChar char="•"/>
        <a:defRPr sz="18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1pPr>
      <a:lvl2pPr marL="444500" indent="-261938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2pPr>
      <a:lvl3pPr marL="715963" indent="-271463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3pPr>
      <a:lvl4pPr marL="985838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4pPr>
      <a:lvl5pPr marL="1255713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436" userDrawn="1">
          <p15:clr>
            <a:srgbClr val="F26B43"/>
          </p15:clr>
        </p15:guide>
        <p15:guide id="3" pos="7378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  <p15:guide id="5" orient="horz" pos="37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45.xml"/><Relationship Id="rId7" Type="http://schemas.openxmlformats.org/officeDocument/2006/relationships/image" Target="../media/image17.jpg"/><Relationship Id="rId2" Type="http://schemas.openxmlformats.org/officeDocument/2006/relationships/tags" Target="../tags/tag4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47.xml"/><Relationship Id="rId7" Type="http://schemas.openxmlformats.org/officeDocument/2006/relationships/image" Target="../media/image20.png"/><Relationship Id="rId2" Type="http://schemas.openxmlformats.org/officeDocument/2006/relationships/tags" Target="../tags/tag4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3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xmlns="" id="{41259A5F-569B-43E7-ACAC-44B9E7284DF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solidFill>
            <a:srgbClr val="FFFFFF"/>
          </a:solidFill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4B209AE-EE91-407C-BCC7-3ED67ECA472C}"/>
              </a:ext>
            </a:extLst>
          </p:cNvPr>
          <p:cNvSpPr>
            <a:spLocks noChangeAspect="1"/>
          </p:cNvSpPr>
          <p:nvPr>
            <p:custDataLst>
              <p:tags r:id="rId1"/>
            </p:custDataLst>
          </p:nvPr>
        </p:nvSpPr>
        <p:spPr bwMode="gray">
          <a:xfrm>
            <a:off x="0" y="1289050"/>
            <a:ext cx="12192000" cy="2136775"/>
          </a:xfrm>
          <a:prstGeom prst="rect">
            <a:avLst/>
          </a:prstGeom>
          <a:gradFill flip="none" rotWithShape="0">
            <a:gsLst>
              <a:gs pos="0">
                <a:schemeClr val="bg2">
                  <a:alpha val="80000"/>
                </a:schemeClr>
              </a:gs>
              <a:gs pos="100000">
                <a:schemeClr val="tx2">
                  <a:alpha val="80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Agricultural Drought Insurance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Marcel Andriesse, Senior Underwriter Agriculture EMEA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1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Drought is globally the #1 threat to </a:t>
            </a:r>
            <a:r>
              <a:rPr lang="en-GB" b="1" dirty="0" smtClean="0"/>
              <a:t>farmers</a:t>
            </a:r>
            <a:br>
              <a:rPr lang="en-GB" b="1" dirty="0" smtClean="0"/>
            </a:br>
            <a:r>
              <a:rPr lang="en-US" sz="2000" i="1" dirty="0">
                <a:solidFill>
                  <a:schemeClr val="accent5">
                    <a:lumMod val="75000"/>
                  </a:schemeClr>
                </a:solidFill>
              </a:rPr>
              <a:t>endangering </a:t>
            </a:r>
            <a:r>
              <a:rPr lang="en-US" sz="2000" i="1" dirty="0" smtClean="0">
                <a:solidFill>
                  <a:schemeClr val="accent5">
                    <a:lumMod val="75000"/>
                  </a:schemeClr>
                </a:solidFill>
              </a:rPr>
              <a:t>crops </a:t>
            </a:r>
            <a:r>
              <a:rPr lang="en-US" sz="2000" i="1" dirty="0">
                <a:solidFill>
                  <a:schemeClr val="accent5">
                    <a:lumMod val="75000"/>
                  </a:schemeClr>
                </a:solidFill>
              </a:rPr>
              <a:t>and business</a:t>
            </a:r>
            <a:endParaRPr lang="en-GB" sz="20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23392" y="1668090"/>
            <a:ext cx="2421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SwissReSans" pitchFamily="34" charset="0"/>
              </a:rPr>
              <a:t>Farmers point of view</a:t>
            </a:r>
          </a:p>
        </p:txBody>
      </p:sp>
      <p:sp>
        <p:nvSpPr>
          <p:cNvPr id="7" name="Rectangle 6"/>
          <p:cNvSpPr/>
          <p:nvPr/>
        </p:nvSpPr>
        <p:spPr>
          <a:xfrm>
            <a:off x="623392" y="2276872"/>
            <a:ext cx="352839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Increased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frequency</a:t>
            </a:r>
            <a:r>
              <a:rPr lang="en-US" sz="1500" dirty="0">
                <a:latin typeface="SwissReSans Light" panose="020B0504020202020204" pitchFamily="34" charset="0"/>
              </a:rPr>
              <a:t> and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severity</a:t>
            </a:r>
            <a:r>
              <a:rPr lang="en-US" sz="1500" dirty="0">
                <a:latin typeface="SwissReSans Light" panose="020B0504020202020204" pitchFamily="34" charset="0"/>
              </a:rPr>
              <a:t> of drought events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D</a:t>
            </a:r>
            <a:r>
              <a:rPr lang="en-US" sz="1500" dirty="0" smtClean="0">
                <a:latin typeface="SwissReSans Light" panose="020B0504020202020204" pitchFamily="34" charset="0"/>
              </a:rPr>
              <a:t>rought regularly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endangers</a:t>
            </a:r>
            <a:r>
              <a:rPr lang="en-US" sz="1500" dirty="0" smtClean="0">
                <a:latin typeface="SwissReSans Light" panose="020B0504020202020204" pitchFamily="34" charset="0"/>
              </a:rPr>
              <a:t> the crop yield and business of the farmers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Drought</a:t>
            </a:r>
            <a:r>
              <a:rPr lang="en-US" sz="1500" dirty="0">
                <a:latin typeface="SwissReSans Light" panose="020B0504020202020204" pitchFamily="34" charset="0"/>
              </a:rPr>
              <a:t> </a:t>
            </a:r>
            <a:r>
              <a:rPr lang="en-US" sz="1500" dirty="0" smtClean="0">
                <a:latin typeface="SwissReSans Light" panose="020B0504020202020204" pitchFamily="34" charset="0"/>
              </a:rPr>
              <a:t>is often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not</a:t>
            </a:r>
            <a:r>
              <a:rPr lang="en-US" sz="1500" dirty="0" smtClean="0">
                <a:latin typeface="SwissReSans Light" panose="020B0504020202020204" pitchFamily="34" charset="0"/>
              </a:rPr>
              <a:t> </a:t>
            </a:r>
            <a:r>
              <a:rPr lang="en-US" sz="1500" b="1" dirty="0" smtClean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covered </a:t>
            </a:r>
            <a:r>
              <a:rPr lang="en-US" sz="1500" dirty="0">
                <a:latin typeface="SwissReSans Light" panose="020B0504020202020204" pitchFamily="34" charset="0"/>
              </a:rPr>
              <a:t>by </a:t>
            </a:r>
            <a:r>
              <a:rPr lang="en-US" sz="1500" dirty="0" smtClean="0">
                <a:latin typeface="SwissReSans Light" panose="020B0504020202020204" pitchFamily="34" charset="0"/>
              </a:rPr>
              <a:t>insurance,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blocking access to credit</a:t>
            </a:r>
            <a:endParaRPr lang="en-US" sz="1500" b="1" dirty="0">
              <a:solidFill>
                <a:schemeClr val="accent3">
                  <a:lumMod val="75000"/>
                </a:schemeClr>
              </a:solidFill>
              <a:latin typeface="SwissReSans Light" panose="020B05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95400" y="2139250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14"/>
          <p:cNvSpPr/>
          <p:nvPr/>
        </p:nvSpPr>
        <p:spPr>
          <a:xfrm>
            <a:off x="407368" y="4149080"/>
            <a:ext cx="11078453" cy="2304256"/>
          </a:xfrm>
          <a:custGeom>
            <a:avLst/>
            <a:gdLst>
              <a:gd name="connsiteX0" fmla="*/ 0 w 3531613"/>
              <a:gd name="connsiteY0" fmla="*/ 0 h 2485112"/>
              <a:gd name="connsiteX1" fmla="*/ 3531613 w 3531613"/>
              <a:gd name="connsiteY1" fmla="*/ 0 h 2485112"/>
              <a:gd name="connsiteX2" fmla="*/ 3531613 w 3531613"/>
              <a:gd name="connsiteY2" fmla="*/ 2485112 h 2485112"/>
              <a:gd name="connsiteX3" fmla="*/ 0 w 3531613"/>
              <a:gd name="connsiteY3" fmla="*/ 2485112 h 2485112"/>
              <a:gd name="connsiteX4" fmla="*/ 0 w 3531613"/>
              <a:gd name="connsiteY4" fmla="*/ 0 h 2485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1613" h="2485112">
                <a:moveTo>
                  <a:pt x="0" y="0"/>
                </a:moveTo>
                <a:lnTo>
                  <a:pt x="3531613" y="0"/>
                </a:lnTo>
                <a:lnTo>
                  <a:pt x="3531613" y="2485112"/>
                </a:lnTo>
                <a:lnTo>
                  <a:pt x="0" y="24851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68000">
                <a:srgbClr val="E2F6FB"/>
              </a:gs>
              <a:gs pos="0">
                <a:srgbClr val="C8EDF8"/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3">
              <a:hueOff val="9235"/>
              <a:satOff val="-28694"/>
              <a:lumOff val="2411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010" tIns="80010" rIns="80010" bIns="80010" numCol="1" spcCol="1270" anchor="t" anchorCtr="0">
            <a:noAutofit/>
          </a:bodyPr>
          <a:lstStyle/>
          <a:p>
            <a:pPr lvl="1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tx1"/>
                </a:solidFill>
                <a:latin typeface="SwissReSans Light"/>
              </a:rPr>
              <a:t>Summer 2018</a:t>
            </a:r>
          </a:p>
        </p:txBody>
      </p:sp>
      <p:pic>
        <p:nvPicPr>
          <p:cNvPr id="13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3" y="4509121"/>
            <a:ext cx="3139547" cy="16351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799" y="4509120"/>
            <a:ext cx="3697063" cy="162975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240" y="4509120"/>
            <a:ext cx="2671976" cy="15841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76823">
            <a:off x="9756658" y="1357606"/>
            <a:ext cx="1862285" cy="23278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23371">
            <a:off x="7277599" y="1359101"/>
            <a:ext cx="1659373" cy="21722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4785" y="1744481"/>
            <a:ext cx="1431611" cy="22605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4" name="Picture 2" descr="C:\Users\srzase\AppData\Local\Temp\SNAGHTML2319ee0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0755">
            <a:off x="4543175" y="1596454"/>
            <a:ext cx="1477010" cy="195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391200">
            <a:off x="5935045" y="1682710"/>
            <a:ext cx="1570643" cy="21425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923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i="1" dirty="0" err="1" smtClean="0">
              <a:latin typeface="SwissReSans Light" panose="020B0504020202020204" pitchFamily="34" charset="0"/>
              <a:ea typeface="+mj-ea"/>
              <a:cs typeface="+mj-cs"/>
              <a:sym typeface="SwissReSans Light" panose="020B05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Our Drought Index Solution</a:t>
            </a:r>
            <a:br>
              <a:rPr lang="en-US" b="1" dirty="0" smtClean="0"/>
            </a:br>
            <a:r>
              <a:rPr lang="en-US" sz="2000" i="1" dirty="0" smtClean="0">
                <a:solidFill>
                  <a:schemeClr val="accent5">
                    <a:lumMod val="75000"/>
                  </a:schemeClr>
                </a:solidFill>
              </a:rPr>
              <a:t>bringing protection &amp; transparency for farmers and insurers</a:t>
            </a:r>
            <a:br>
              <a:rPr lang="en-US" sz="2000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en-US" sz="20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1384" y="1661696"/>
            <a:ext cx="2301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SwissReSans" pitchFamily="34" charset="0"/>
              </a:rPr>
              <a:t>Insurance Challenge</a:t>
            </a:r>
          </a:p>
        </p:txBody>
      </p:sp>
      <p:sp>
        <p:nvSpPr>
          <p:cNvPr id="7" name="Rectangle 6"/>
          <p:cNvSpPr/>
          <p:nvPr/>
        </p:nvSpPr>
        <p:spPr>
          <a:xfrm>
            <a:off x="551384" y="2270478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Difficult to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objectively assess </a:t>
            </a:r>
            <a:r>
              <a:rPr lang="en-US" sz="1500" dirty="0" smtClean="0">
                <a:latin typeface="SwissReSans Light" panose="020B0504020202020204" pitchFamily="34" charset="0"/>
              </a:rPr>
              <a:t>losses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No </a:t>
            </a:r>
            <a:r>
              <a:rPr lang="en-US" sz="1500" b="1" dirty="0" smtClean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scalable</a:t>
            </a:r>
            <a:r>
              <a:rPr lang="en-US" sz="1500" dirty="0" smtClean="0">
                <a:latin typeface="SwissReSans Light" panose="020B0504020202020204" pitchFamily="34" charset="0"/>
              </a:rPr>
              <a:t> solutions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Lack of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trust</a:t>
            </a:r>
            <a:r>
              <a:rPr lang="en-US" sz="1500" dirty="0" smtClean="0">
                <a:latin typeface="SwissReSans Light" panose="020B0504020202020204" pitchFamily="34" charset="0"/>
              </a:rPr>
              <a:t> of farmers and governments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23392" y="2132856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23792" y="1661696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SwissReSans" pitchFamily="34" charset="0"/>
              </a:rPr>
              <a:t>Our Solution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223792" y="2270478"/>
            <a:ext cx="3384376" cy="1669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Satellite based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Soil moisture </a:t>
            </a:r>
            <a:r>
              <a:rPr lang="en-US" sz="1500" dirty="0" smtClean="0">
                <a:latin typeface="SwissReSans Light" panose="020B0504020202020204" pitchFamily="34" charset="0"/>
              </a:rPr>
              <a:t>index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In cooperation </a:t>
            </a:r>
            <a:r>
              <a:rPr lang="en-US" sz="1500" dirty="0">
                <a:latin typeface="SwissReSans Light" panose="020B0504020202020204" pitchFamily="34" charset="0"/>
              </a:rPr>
              <a:t>with </a:t>
            </a:r>
            <a:r>
              <a:rPr lang="en-US" sz="1500" b="1" dirty="0" smtClean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VanderSat:</a:t>
            </a:r>
          </a:p>
          <a:p>
            <a:pPr marL="742950" lvl="1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Global data</a:t>
            </a:r>
            <a:endParaRPr lang="en-US" sz="1500" dirty="0">
              <a:latin typeface="SwissReSans Light" panose="020B0504020202020204" pitchFamily="34" charset="0"/>
            </a:endParaRPr>
          </a:p>
          <a:p>
            <a:pPr marL="742950" lvl="1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100m x 100m</a:t>
            </a:r>
          </a:p>
          <a:p>
            <a:pPr marL="742950" lvl="1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Real time</a:t>
            </a:r>
          </a:p>
          <a:p>
            <a:pPr marL="742950" lvl="1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Daily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295800" y="2132856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40216" y="1661696"/>
            <a:ext cx="1654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SwissReSans" pitchFamily="34" charset="0"/>
              </a:rPr>
              <a:t>Impact on You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40216" y="2270478"/>
            <a:ext cx="33843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Transparent , Scalable product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Reduced</a:t>
            </a:r>
            <a:r>
              <a:rPr lang="en-US" sz="1500" dirty="0" smtClean="0">
                <a:latin typeface="SwissReSans Light" panose="020B0504020202020204" pitchFamily="34" charset="0"/>
              </a:rPr>
              <a:t> operational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costs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Fully digital </a:t>
            </a:r>
            <a:r>
              <a:rPr lang="en-US" sz="1500" dirty="0">
                <a:latin typeface="SwissReSans Light" panose="020B0504020202020204" pitchFamily="34" charset="0"/>
              </a:rPr>
              <a:t>insurance processes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8112224" y="2132856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14"/>
          <p:cNvSpPr/>
          <p:nvPr/>
        </p:nvSpPr>
        <p:spPr>
          <a:xfrm>
            <a:off x="407368" y="4077072"/>
            <a:ext cx="11078453" cy="2304256"/>
          </a:xfrm>
          <a:custGeom>
            <a:avLst/>
            <a:gdLst>
              <a:gd name="connsiteX0" fmla="*/ 0 w 3531613"/>
              <a:gd name="connsiteY0" fmla="*/ 0 h 2485112"/>
              <a:gd name="connsiteX1" fmla="*/ 3531613 w 3531613"/>
              <a:gd name="connsiteY1" fmla="*/ 0 h 2485112"/>
              <a:gd name="connsiteX2" fmla="*/ 3531613 w 3531613"/>
              <a:gd name="connsiteY2" fmla="*/ 2485112 h 2485112"/>
              <a:gd name="connsiteX3" fmla="*/ 0 w 3531613"/>
              <a:gd name="connsiteY3" fmla="*/ 2485112 h 2485112"/>
              <a:gd name="connsiteX4" fmla="*/ 0 w 3531613"/>
              <a:gd name="connsiteY4" fmla="*/ 0 h 2485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1613" h="2485112">
                <a:moveTo>
                  <a:pt x="0" y="0"/>
                </a:moveTo>
                <a:lnTo>
                  <a:pt x="3531613" y="0"/>
                </a:lnTo>
                <a:lnTo>
                  <a:pt x="3531613" y="2485112"/>
                </a:lnTo>
                <a:lnTo>
                  <a:pt x="0" y="24851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68000">
                <a:srgbClr val="E2F6FB"/>
              </a:gs>
              <a:gs pos="0">
                <a:srgbClr val="C8EDF8"/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3">
              <a:hueOff val="9235"/>
              <a:satOff val="-28694"/>
              <a:lumOff val="2411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010" tIns="80010" rIns="80010" bIns="80010" numCol="1" spcCol="1270" anchor="t" anchorCtr="0">
            <a:noAutofit/>
          </a:bodyPr>
          <a:lstStyle/>
          <a:p>
            <a:pPr lvl="1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tx1"/>
                </a:solidFill>
                <a:latin typeface="SwissReSans Light"/>
              </a:rPr>
              <a:t>VanderSat Soil Moisture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983432" y="4437112"/>
            <a:ext cx="2520280" cy="1800200"/>
            <a:chOff x="983432" y="4509120"/>
            <a:chExt cx="2419857" cy="1717159"/>
          </a:xfrm>
        </p:grpSpPr>
        <p:pic>
          <p:nvPicPr>
            <p:cNvPr id="26" name="Afbeelding 1" descr="SMOS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432" y="4509120"/>
              <a:ext cx="2419857" cy="17119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7" name="Rectangle 26"/>
            <p:cNvSpPr/>
            <p:nvPr/>
          </p:nvSpPr>
          <p:spPr>
            <a:xfrm>
              <a:off x="983432" y="5949280"/>
              <a:ext cx="208823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Passive microwaves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8088" y="4437112"/>
            <a:ext cx="3960440" cy="182395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7728" y="4437112"/>
            <a:ext cx="3096344" cy="181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6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i="1" dirty="0" err="1" smtClean="0">
              <a:latin typeface="SwissReSans Light" panose="020B0504020202020204" pitchFamily="34" charset="0"/>
              <a:ea typeface="+mj-ea"/>
              <a:cs typeface="+mj-cs"/>
              <a:sym typeface="SwissReSans Light" panose="020B05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Case study Kazakhstan</a:t>
            </a:r>
            <a:br>
              <a:rPr lang="en-US" b="1" dirty="0" smtClean="0"/>
            </a:br>
            <a:r>
              <a:rPr lang="en-US" sz="2000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000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en-US" sz="20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1384" y="1661696"/>
            <a:ext cx="2226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SwissReSans" pitchFamily="34" charset="0"/>
              </a:rPr>
              <a:t>Ministry Agriculture</a:t>
            </a:r>
          </a:p>
        </p:txBody>
      </p:sp>
      <p:sp>
        <p:nvSpPr>
          <p:cNvPr id="7" name="Rectangle 6"/>
          <p:cNvSpPr/>
          <p:nvPr/>
        </p:nvSpPr>
        <p:spPr>
          <a:xfrm>
            <a:off x="551384" y="2270478"/>
            <a:ext cx="338437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Wide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government support </a:t>
            </a:r>
            <a:r>
              <a:rPr lang="en-US" sz="1500" dirty="0" smtClean="0">
                <a:latin typeface="SwissReSans Light" panose="020B0504020202020204" pitchFamily="34" charset="0"/>
              </a:rPr>
              <a:t>for Agricultural sector in Kazakhstan </a:t>
            </a:r>
            <a:endParaRPr lang="en-US" sz="1500" dirty="0">
              <a:latin typeface="SwissReSans Light" panose="020B0504020202020204" pitchFamily="34" charset="0"/>
            </a:endParaRP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Operational challenges </a:t>
            </a:r>
            <a:r>
              <a:rPr lang="en-US" sz="1500" dirty="0" smtClean="0">
                <a:latin typeface="SwissReSans Light" panose="020B0504020202020204" pitchFamily="34" charset="0"/>
              </a:rPr>
              <a:t>with existing claims subsidy insurance scheme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Digital</a:t>
            </a:r>
            <a:r>
              <a:rPr lang="en-US" sz="1500" dirty="0" smtClean="0">
                <a:latin typeface="SwissReSans Light" panose="020B0504020202020204" pitchFamily="34" charset="0"/>
              </a:rPr>
              <a:t> Kazakhstan 2020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23392" y="2132856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23792" y="1661696"/>
            <a:ext cx="186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3"/>
                </a:solidFill>
                <a:latin typeface="SwissReSans" pitchFamily="34" charset="0"/>
              </a:rPr>
              <a:t>Qoldau</a:t>
            </a:r>
            <a:r>
              <a:rPr lang="en-US" dirty="0" smtClean="0">
                <a:solidFill>
                  <a:schemeClr val="accent3"/>
                </a:solidFill>
                <a:latin typeface="SwissReSans" pitchFamily="34" charset="0"/>
              </a:rPr>
              <a:t> Platform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223792" y="2270478"/>
            <a:ext cx="33843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Ministry Platform (G2C &amp; B2C)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150’000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farmers </a:t>
            </a:r>
            <a:r>
              <a:rPr lang="en-US" sz="1500" dirty="0">
                <a:latin typeface="SwissReSans Light" panose="020B0504020202020204" pitchFamily="34" charset="0"/>
              </a:rPr>
              <a:t>registered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100% of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fields</a:t>
            </a:r>
            <a:r>
              <a:rPr lang="en-US" sz="1500" dirty="0" smtClean="0">
                <a:latin typeface="SwissReSans Light" panose="020B0504020202020204" pitchFamily="34" charset="0"/>
              </a:rPr>
              <a:t> digitized</a:t>
            </a:r>
            <a:endParaRPr lang="en-US" sz="1500" dirty="0">
              <a:latin typeface="SwissReSans Light" panose="020B0504020202020204" pitchFamily="34" charset="0"/>
            </a:endParaRP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 smtClean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Block chain </a:t>
            </a:r>
            <a:r>
              <a:rPr lang="en-US" sz="1500" dirty="0" smtClean="0">
                <a:latin typeface="SwissReSans Light" panose="020B0504020202020204" pitchFamily="34" charset="0"/>
              </a:rPr>
              <a:t>payments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Cooperation with Airbus, DTN, Swiss Re and VanderSat</a:t>
            </a:r>
            <a:endParaRPr lang="en-US" sz="1500" dirty="0">
              <a:latin typeface="SwissReSans Light" panose="020B05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295800" y="2132856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40216" y="1661696"/>
            <a:ext cx="2173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SwissReSans" pitchFamily="34" charset="0"/>
              </a:rPr>
              <a:t>Soil Moisture Index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40216" y="2270478"/>
            <a:ext cx="338437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Pilot</a:t>
            </a:r>
            <a:r>
              <a:rPr lang="en-US" sz="1500" dirty="0" smtClean="0">
                <a:latin typeface="SwissReSans Light" panose="020B0504020202020204" pitchFamily="34" charset="0"/>
              </a:rPr>
              <a:t> project 2018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Country wide roll out </a:t>
            </a:r>
            <a:r>
              <a:rPr lang="en-US" sz="1500" b="1" dirty="0" smtClean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2019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 smtClean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Premium subsidies</a:t>
            </a:r>
            <a:endParaRPr lang="en-US" sz="1500" b="1" dirty="0">
              <a:solidFill>
                <a:schemeClr val="accent3">
                  <a:lumMod val="75000"/>
                </a:schemeClr>
              </a:solidFill>
              <a:latin typeface="SwissReSans Light" panose="020B0504020202020204" pitchFamily="34" charset="0"/>
            </a:endParaRP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latin typeface="SwissReSans Light" panose="020B0504020202020204" pitchFamily="34" charset="0"/>
              </a:rPr>
              <a:t>Transparent and scalable product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8112224" y="2132856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14"/>
          <p:cNvSpPr/>
          <p:nvPr/>
        </p:nvSpPr>
        <p:spPr>
          <a:xfrm>
            <a:off x="407368" y="4077072"/>
            <a:ext cx="11078453" cy="2016224"/>
          </a:xfrm>
          <a:custGeom>
            <a:avLst/>
            <a:gdLst>
              <a:gd name="connsiteX0" fmla="*/ 0 w 3531613"/>
              <a:gd name="connsiteY0" fmla="*/ 0 h 2485112"/>
              <a:gd name="connsiteX1" fmla="*/ 3531613 w 3531613"/>
              <a:gd name="connsiteY1" fmla="*/ 0 h 2485112"/>
              <a:gd name="connsiteX2" fmla="*/ 3531613 w 3531613"/>
              <a:gd name="connsiteY2" fmla="*/ 2485112 h 2485112"/>
              <a:gd name="connsiteX3" fmla="*/ 0 w 3531613"/>
              <a:gd name="connsiteY3" fmla="*/ 2485112 h 2485112"/>
              <a:gd name="connsiteX4" fmla="*/ 0 w 3531613"/>
              <a:gd name="connsiteY4" fmla="*/ 0 h 2485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1613" h="2485112">
                <a:moveTo>
                  <a:pt x="0" y="0"/>
                </a:moveTo>
                <a:lnTo>
                  <a:pt x="3531613" y="0"/>
                </a:lnTo>
                <a:lnTo>
                  <a:pt x="3531613" y="2485112"/>
                </a:lnTo>
                <a:lnTo>
                  <a:pt x="0" y="24851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68000">
                <a:srgbClr val="E2F6FB"/>
              </a:gs>
              <a:gs pos="0">
                <a:srgbClr val="C8EDF8"/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3">
              <a:hueOff val="9235"/>
              <a:satOff val="-28694"/>
              <a:lumOff val="2411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010" tIns="80010" rIns="80010" bIns="80010" numCol="1" spcCol="1270" anchor="t" anchorCtr="0">
            <a:noAutofit/>
          </a:bodyPr>
          <a:lstStyle/>
          <a:p>
            <a:pPr lvl="1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tx1"/>
                </a:solidFill>
                <a:latin typeface="SwissReSans Light"/>
              </a:rPr>
              <a:t>Kazakhstan Soil Moisture Index</a:t>
            </a:r>
          </a:p>
          <a:p>
            <a:pPr lvl="1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dirty="0" smtClean="0">
              <a:solidFill>
                <a:schemeClr val="tx1"/>
              </a:solidFill>
              <a:latin typeface="SwissReSans Light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8248" y="4437113"/>
            <a:ext cx="2894429" cy="15686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9696" y="4437112"/>
            <a:ext cx="2160240" cy="1529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5960" y="4437112"/>
            <a:ext cx="2463667" cy="151216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1424" y="4437112"/>
            <a:ext cx="2304256" cy="158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7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919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Legal notice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©2019 Swiss Re. All rights reserved. You are not permitted to create any modifications </a:t>
            </a:r>
            <a:br>
              <a:rPr lang="en-GB"/>
            </a:br>
            <a:r>
              <a:rPr lang="en-GB"/>
              <a:t>or derivative works of this presentation or to use it for commercial or other public purposes </a:t>
            </a:r>
            <a:br>
              <a:rPr lang="en-GB"/>
            </a:br>
            <a:r>
              <a:rPr lang="en-GB"/>
              <a:t>without the prior written permission of Swiss Re.</a:t>
            </a:r>
          </a:p>
          <a:p>
            <a:r>
              <a:rPr lang="en-GB"/>
              <a:t>The information and opinions contained in the presentation are provided as at the date of </a:t>
            </a:r>
            <a:br>
              <a:rPr lang="en-GB"/>
            </a:br>
            <a:r>
              <a:rPr lang="en-GB"/>
              <a:t>the presentation and are subject to change without notice. Although the information used </a:t>
            </a:r>
            <a:br>
              <a:rPr lang="en-GB"/>
            </a:br>
            <a:r>
              <a:rPr lang="en-GB"/>
              <a:t>was taken from reliable sources, Swiss Re does not accept any responsibility for the accuracy </a:t>
            </a:r>
            <a:br>
              <a:rPr lang="en-GB"/>
            </a:br>
            <a:r>
              <a:rPr lang="en-GB"/>
              <a:t>or comprehensiveness of the details given. All liability for the accuracy and completeness </a:t>
            </a:r>
            <a:br>
              <a:rPr lang="en-GB"/>
            </a:br>
            <a:r>
              <a:rPr lang="en-GB"/>
              <a:t>thereof or for any damage or loss resulting from the use of the information contained in this </a:t>
            </a:r>
            <a:br>
              <a:rPr lang="en-GB"/>
            </a:br>
            <a:r>
              <a:rPr lang="en-GB"/>
              <a:t>presentation is expressly excluded. Under no circumstances shall Swiss Re or its Group </a:t>
            </a:r>
            <a:br>
              <a:rPr lang="en-GB"/>
            </a:br>
            <a:r>
              <a:rPr lang="en-GB"/>
              <a:t>companies be liable for any financial or consequential loss relating to this presentation.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9387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NFO" val="SR1104"/>
  <p:tag name="LANGUAGE" val="2057"/>
  <p:tag name="PRESENTATIONSTYLE" val="0"/>
  <p:tag name="COLORPAIR" val="1"/>
  <p:tag name="COLORGRADIENTBARS" val="True"/>
  <p:tag name="CLASSIFICATION" val="0"/>
  <p:tag name="AIPLABEL" val="Intern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GradientBa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xafHCNeT9aOIzdPBMkdQ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xafHCNeT9aOIzdPBMkdQ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heme/theme1.xml><?xml version="1.0" encoding="utf-8"?>
<a:theme xmlns:a="http://schemas.openxmlformats.org/drawingml/2006/main" name="SwissRe">
  <a:themeElements>
    <a:clrScheme name="SR - BlueSkyCrepuscule">
      <a:dk1>
        <a:srgbClr val="283E36"/>
      </a:dk1>
      <a:lt1>
        <a:sysClr val="window" lastClr="FFFFFF"/>
      </a:lt1>
      <a:dk2>
        <a:srgbClr val="0F4DBC"/>
      </a:dk2>
      <a:lt2>
        <a:srgbClr val="0493D9"/>
      </a:lt2>
      <a:accent1>
        <a:srgbClr val="627D77"/>
      </a:accent1>
      <a:accent2>
        <a:srgbClr val="A1B1AD"/>
      </a:accent2>
      <a:accent3>
        <a:srgbClr val="0F4DBC"/>
      </a:accent3>
      <a:accent4>
        <a:srgbClr val="6F94D7"/>
      </a:accent4>
      <a:accent5>
        <a:srgbClr val="00A9E0"/>
      </a:accent5>
      <a:accent6>
        <a:srgbClr val="66CBEC"/>
      </a:accent6>
      <a:hlink>
        <a:srgbClr val="0000FF"/>
      </a:hlink>
      <a:folHlink>
        <a:srgbClr val="800080"/>
      </a:folHlink>
    </a:clrScheme>
    <a:fontScheme name="Swiss Re">
      <a:majorFont>
        <a:latin typeface="SwissReSans Light"/>
        <a:ea typeface=""/>
        <a:cs typeface=""/>
      </a:majorFont>
      <a:minorFont>
        <a:latin typeface="SwissRe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</a:spPr>
      <a:bodyPr rtlCol="0" anchor="ctr"/>
      <a:lstStyle>
        <a:defPPr algn="ctr">
          <a:defRPr dirty="0" err="1" smtClean="0">
            <a:latin typeface="SwissReSans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latin typeface="SwissReSans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wissRe_169.potx" id="{E2868796-B6B7-4456-B50B-68487EE1F8B0}" vid="{12D83CE0-67E2-445E-8BA9-02C228FF6D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SwissRe_169</Template>
  <TotalTime>122</TotalTime>
  <Words>214</Words>
  <Application>Microsoft Office PowerPoint</Application>
  <PresentationFormat>Widescreen</PresentationFormat>
  <Paragraphs>51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SwissReSans</vt:lpstr>
      <vt:lpstr>SwissReSans Light</vt:lpstr>
      <vt:lpstr>Arial</vt:lpstr>
      <vt:lpstr>Wingdings</vt:lpstr>
      <vt:lpstr>SwissRe</vt:lpstr>
      <vt:lpstr>think-cell Slide</vt:lpstr>
      <vt:lpstr>Agricultural Drought Insurance</vt:lpstr>
      <vt:lpstr>Drought is globally the #1 threat to farmers endangering crops and business</vt:lpstr>
      <vt:lpstr>Our Drought Index Solution bringing protection &amp; transparency for farmers and insurers </vt:lpstr>
      <vt:lpstr>Case study Kazakhstan  </vt:lpstr>
      <vt:lpstr>PowerPoint Presentation</vt:lpstr>
      <vt:lpstr>Legal notice</vt:lpstr>
    </vt:vector>
  </TitlesOfParts>
  <Company>Swiss 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your presentation</dc:title>
  <dc:creator>SRGSEM</dc:creator>
  <cp:lastModifiedBy>Marcel Andriesse</cp:lastModifiedBy>
  <cp:revision>18</cp:revision>
  <dcterms:created xsi:type="dcterms:W3CDTF">2019-04-30T09:16:03Z</dcterms:created>
  <dcterms:modified xsi:type="dcterms:W3CDTF">2019-05-07T16:54:36Z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0c2fedb-0da6-4717-8531-d16a1b9930f4_Enabled">
    <vt:lpwstr>True</vt:lpwstr>
  </property>
  <property fmtid="{D5CDD505-2E9C-101B-9397-08002B2CF9AE}" pid="3" name="MSIP_Label_90c2fedb-0da6-4717-8531-d16a1b9930f4_SiteId">
    <vt:lpwstr>45597f60-6e37-4be7-acfb-4c9e23b261ea</vt:lpwstr>
  </property>
  <property fmtid="{D5CDD505-2E9C-101B-9397-08002B2CF9AE}" pid="4" name="MSIP_Label_90c2fedb-0da6-4717-8531-d16a1b9930f4_Owner">
    <vt:lpwstr>Monika_Selmeier@swissre.com</vt:lpwstr>
  </property>
  <property fmtid="{D5CDD505-2E9C-101B-9397-08002B2CF9AE}" pid="5" name="MSIP_Label_90c2fedb-0da6-4717-8531-d16a1b9930f4_SetDate">
    <vt:lpwstr>2019-04-30T09:18:24.9940631Z</vt:lpwstr>
  </property>
  <property fmtid="{D5CDD505-2E9C-101B-9397-08002B2CF9AE}" pid="6" name="MSIP_Label_90c2fedb-0da6-4717-8531-d16a1b9930f4_Name">
    <vt:lpwstr>Internal</vt:lpwstr>
  </property>
  <property fmtid="{D5CDD505-2E9C-101B-9397-08002B2CF9AE}" pid="7" name="MSIP_Label_90c2fedb-0da6-4717-8531-d16a1b9930f4_Application">
    <vt:lpwstr>Microsoft Azure Information Protection</vt:lpwstr>
  </property>
  <property fmtid="{D5CDD505-2E9C-101B-9397-08002B2CF9AE}" pid="8" name="MSIP_Label_90c2fedb-0da6-4717-8531-d16a1b9930f4_Extended_MSFT_Method">
    <vt:lpwstr>Automatic</vt:lpwstr>
  </property>
  <property fmtid="{D5CDD505-2E9C-101B-9397-08002B2CF9AE}" pid="9" name="Sensitivity">
    <vt:lpwstr>Internal</vt:lpwstr>
  </property>
</Properties>
</file>