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5"/>
  </p:notesMasterIdLst>
  <p:sldIdLst>
    <p:sldId id="354" r:id="rId2"/>
    <p:sldId id="449" r:id="rId3"/>
    <p:sldId id="425" r:id="rId4"/>
    <p:sldId id="426" r:id="rId5"/>
    <p:sldId id="452" r:id="rId6"/>
    <p:sldId id="453" r:id="rId7"/>
    <p:sldId id="454" r:id="rId8"/>
    <p:sldId id="790" r:id="rId9"/>
    <p:sldId id="438" r:id="rId10"/>
    <p:sldId id="440" r:id="rId11"/>
    <p:sldId id="442" r:id="rId12"/>
    <p:sldId id="444" r:id="rId13"/>
    <p:sldId id="791" r:id="rId14"/>
    <p:sldId id="441" r:id="rId15"/>
    <p:sldId id="779" r:id="rId16"/>
    <p:sldId id="780" r:id="rId17"/>
    <p:sldId id="781" r:id="rId18"/>
    <p:sldId id="783" r:id="rId19"/>
    <p:sldId id="301" r:id="rId20"/>
    <p:sldId id="303" r:id="rId21"/>
    <p:sldId id="445" r:id="rId22"/>
    <p:sldId id="446" r:id="rId23"/>
    <p:sldId id="788" r:id="rId24"/>
  </p:sldIdLst>
  <p:sldSz cx="9144000" cy="5143500" type="screen16x9"/>
  <p:notesSz cx="6400800" cy="8686800"/>
  <p:defaultTextStyle>
    <a:defPPr>
      <a:defRPr lang="de-CH"/>
    </a:defPPr>
    <a:lvl1pPr algn="l" rtl="0" fontAlgn="base">
      <a:spcBef>
        <a:spcPct val="0"/>
      </a:spcBef>
      <a:spcAft>
        <a:spcPct val="0"/>
      </a:spcAft>
      <a:defRPr sz="1700" kern="1200">
        <a:solidFill>
          <a:schemeClr val="tx1"/>
        </a:solidFill>
        <a:latin typeface="Arial" charset="0"/>
        <a:ea typeface="+mn-ea"/>
        <a:cs typeface="Arial" charset="0"/>
      </a:defRPr>
    </a:lvl1pPr>
    <a:lvl2pPr marL="457200" algn="l" rtl="0" fontAlgn="base">
      <a:spcBef>
        <a:spcPct val="0"/>
      </a:spcBef>
      <a:spcAft>
        <a:spcPct val="0"/>
      </a:spcAft>
      <a:defRPr sz="1700" kern="1200">
        <a:solidFill>
          <a:schemeClr val="tx1"/>
        </a:solidFill>
        <a:latin typeface="Arial" charset="0"/>
        <a:ea typeface="+mn-ea"/>
        <a:cs typeface="Arial" charset="0"/>
      </a:defRPr>
    </a:lvl2pPr>
    <a:lvl3pPr marL="914400" algn="l" rtl="0" fontAlgn="base">
      <a:spcBef>
        <a:spcPct val="0"/>
      </a:spcBef>
      <a:spcAft>
        <a:spcPct val="0"/>
      </a:spcAft>
      <a:defRPr sz="1700" kern="1200">
        <a:solidFill>
          <a:schemeClr val="tx1"/>
        </a:solidFill>
        <a:latin typeface="Arial" charset="0"/>
        <a:ea typeface="+mn-ea"/>
        <a:cs typeface="Arial" charset="0"/>
      </a:defRPr>
    </a:lvl3pPr>
    <a:lvl4pPr marL="1371600" algn="l" rtl="0" fontAlgn="base">
      <a:spcBef>
        <a:spcPct val="0"/>
      </a:spcBef>
      <a:spcAft>
        <a:spcPct val="0"/>
      </a:spcAft>
      <a:defRPr sz="1700" kern="1200">
        <a:solidFill>
          <a:schemeClr val="tx1"/>
        </a:solidFill>
        <a:latin typeface="Arial" charset="0"/>
        <a:ea typeface="+mn-ea"/>
        <a:cs typeface="Arial" charset="0"/>
      </a:defRPr>
    </a:lvl4pPr>
    <a:lvl5pPr marL="1828800" algn="l" rtl="0" fontAlgn="base">
      <a:spcBef>
        <a:spcPct val="0"/>
      </a:spcBef>
      <a:spcAft>
        <a:spcPct val="0"/>
      </a:spcAft>
      <a:defRPr sz="1700" kern="1200">
        <a:solidFill>
          <a:schemeClr val="tx1"/>
        </a:solidFill>
        <a:latin typeface="Arial" charset="0"/>
        <a:ea typeface="+mn-ea"/>
        <a:cs typeface="Arial" charset="0"/>
      </a:defRPr>
    </a:lvl5pPr>
    <a:lvl6pPr marL="2286000" algn="l" defTabSz="914400" rtl="0" eaLnBrk="1" latinLnBrk="0" hangingPunct="1">
      <a:defRPr sz="1700" kern="1200">
        <a:solidFill>
          <a:schemeClr val="tx1"/>
        </a:solidFill>
        <a:latin typeface="Arial" charset="0"/>
        <a:ea typeface="+mn-ea"/>
        <a:cs typeface="Arial" charset="0"/>
      </a:defRPr>
    </a:lvl6pPr>
    <a:lvl7pPr marL="2743200" algn="l" defTabSz="914400" rtl="0" eaLnBrk="1" latinLnBrk="0" hangingPunct="1">
      <a:defRPr sz="1700" kern="1200">
        <a:solidFill>
          <a:schemeClr val="tx1"/>
        </a:solidFill>
        <a:latin typeface="Arial" charset="0"/>
        <a:ea typeface="+mn-ea"/>
        <a:cs typeface="Arial" charset="0"/>
      </a:defRPr>
    </a:lvl7pPr>
    <a:lvl8pPr marL="3200400" algn="l" defTabSz="914400" rtl="0" eaLnBrk="1" latinLnBrk="0" hangingPunct="1">
      <a:defRPr sz="1700" kern="1200">
        <a:solidFill>
          <a:schemeClr val="tx1"/>
        </a:solidFill>
        <a:latin typeface="Arial" charset="0"/>
        <a:ea typeface="+mn-ea"/>
        <a:cs typeface="Arial" charset="0"/>
      </a:defRPr>
    </a:lvl8pPr>
    <a:lvl9pPr marL="3657600" algn="l" defTabSz="914400" rtl="0" eaLnBrk="1" latinLnBrk="0" hangingPunct="1">
      <a:defRPr sz="1700" kern="1200">
        <a:solidFill>
          <a:schemeClr val="tx1"/>
        </a:solidFill>
        <a:latin typeface="Arial" charset="0"/>
        <a:ea typeface="+mn-ea"/>
        <a:cs typeface="Arial" charset="0"/>
      </a:defRPr>
    </a:lvl9pPr>
  </p:defaultTextStyle>
  <p:extLst>
    <p:ext uri="{EFAFB233-063F-42B5-8137-9DF3F51BA10A}">
      <p15:sldGuideLst xmlns:p15="http://schemas.microsoft.com/office/powerpoint/2012/main">
        <p15:guide id="1" orient="horz" pos="599">
          <p15:clr>
            <a:srgbClr val="A4A3A4"/>
          </p15:clr>
        </p15:guide>
        <p15:guide id="2" orient="horz" pos="3083">
          <p15:clr>
            <a:srgbClr val="A4A3A4"/>
          </p15:clr>
        </p15:guide>
        <p15:guide id="3" orient="horz" pos="1042">
          <p15:clr>
            <a:srgbClr val="A4A3A4"/>
          </p15:clr>
        </p15:guide>
        <p15:guide id="4" orient="horz" pos="2879">
          <p15:clr>
            <a:srgbClr val="A4A3A4"/>
          </p15:clr>
        </p15:guide>
        <p15:guide id="5" orient="horz" pos="532">
          <p15:clr>
            <a:srgbClr val="A4A3A4"/>
          </p15:clr>
        </p15:guide>
        <p15:guide id="6" pos="567">
          <p15:clr>
            <a:srgbClr val="A4A3A4"/>
          </p15:clr>
        </p15:guide>
        <p15:guide id="7" pos="5193">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Emil" initials="E" lastIdx="3"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0E5F4"/>
    <a:srgbClr val="3F2B22"/>
    <a:srgbClr val="654436"/>
    <a:srgbClr val="8B5F4A"/>
    <a:srgbClr val="FFFFFF"/>
    <a:srgbClr val="FBECE5"/>
    <a:srgbClr val="F2C6B1"/>
    <a:srgbClr val="000000"/>
    <a:srgbClr val="DE6830"/>
    <a:srgbClr val="FEF9D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Keine Formatvorlage, kein Raster">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9D7B26C5-4107-4FEC-AEDC-1716B250A1EF}" styleName="Helle Formatvorlag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D27102A9-8310-4765-A935-A1911B00CA55}" styleName="Helle Formatvorlage 1 - Akzent 4">
    <a:wholeTbl>
      <a:tcTxStyle>
        <a:fontRef idx="minor">
          <a:scrgbClr r="0" g="0" b="0"/>
        </a:fontRef>
        <a:schemeClr val="tx1"/>
      </a:tcTxStyle>
      <a:tcStyle>
        <a:tcBdr>
          <a:left>
            <a:ln>
              <a:noFill/>
            </a:ln>
          </a:left>
          <a:right>
            <a:ln>
              <a:noFill/>
            </a:ln>
          </a:right>
          <a:top>
            <a:ln w="12700" cmpd="sng">
              <a:solidFill>
                <a:schemeClr val="accent4"/>
              </a:solidFill>
            </a:ln>
          </a:top>
          <a:bottom>
            <a:ln w="12700" cmpd="sng">
              <a:solidFill>
                <a:schemeClr val="accent4"/>
              </a:solidFill>
            </a:ln>
          </a:bottom>
          <a:insideH>
            <a:ln>
              <a:noFill/>
            </a:ln>
          </a:insideH>
          <a:insideV>
            <a:ln>
              <a:noFill/>
            </a:ln>
          </a:insideV>
        </a:tcBdr>
        <a:fill>
          <a:noFill/>
        </a:fill>
      </a:tcStyle>
    </a:wholeTbl>
    <a:band1H>
      <a:tcStyle>
        <a:tcBdr/>
        <a:fill>
          <a:solidFill>
            <a:schemeClr val="accent4">
              <a:alpha val="20000"/>
            </a:schemeClr>
          </a:solidFill>
        </a:fill>
      </a:tcStyle>
    </a:band1H>
    <a:band2H>
      <a:tcStyle>
        <a:tcBdr/>
      </a:tcStyle>
    </a:band2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12700" cmpd="sng">
              <a:solidFill>
                <a:schemeClr val="accent4"/>
              </a:solidFill>
            </a:ln>
          </a:top>
        </a:tcBdr>
        <a:fill>
          <a:noFill/>
        </a:fill>
      </a:tcStyle>
    </a:lastRow>
    <a:firstRow>
      <a:tcTxStyle b="on"/>
      <a:tcStyle>
        <a:tcBdr>
          <a:bottom>
            <a:ln w="12700" cmpd="sng">
              <a:solidFill>
                <a:schemeClr val="accent4"/>
              </a:solidFill>
            </a:ln>
          </a:bottom>
        </a:tcBdr>
        <a:fill>
          <a:noFill/>
        </a:fill>
      </a:tcStyle>
    </a:firstRow>
  </a:tblStyle>
  <a:tblStyle styleId="{3C2FFA5D-87B4-456A-9821-1D502468CF0F}" styleName="Designformatvorlage 1 - Akz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35758FB7-9AC5-4552-8A53-C91805E547FA}" styleName="Designformatvorlage 1 - Akzent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8EC20E35-A176-4012-BC5E-935CFFF8708E}" styleName="Mittlere Formatvorlag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6307" autoAdjust="0"/>
    <p:restoredTop sz="90549" autoAdjust="0"/>
  </p:normalViewPr>
  <p:slideViewPr>
    <p:cSldViewPr snapToObjects="1" showGuides="1">
      <p:cViewPr varScale="1">
        <p:scale>
          <a:sx n="130" d="100"/>
          <a:sy n="130" d="100"/>
        </p:scale>
        <p:origin x="108" y="120"/>
      </p:cViewPr>
      <p:guideLst>
        <p:guide orient="horz" pos="599"/>
        <p:guide orient="horz" pos="3083"/>
        <p:guide orient="horz" pos="1042"/>
        <p:guide orient="horz" pos="2879"/>
        <p:guide orient="horz" pos="532"/>
        <p:guide pos="567"/>
        <p:guide pos="5193"/>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1152"/>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commentAuthors" Target="commentAuthor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2" name="Rectangle 2"/>
          <p:cNvSpPr>
            <a:spLocks noGrp="1" noChangeArrowheads="1"/>
          </p:cNvSpPr>
          <p:nvPr>
            <p:ph type="hdr" sz="quarter"/>
          </p:nvPr>
        </p:nvSpPr>
        <p:spPr bwMode="auto">
          <a:xfrm>
            <a:off x="0" y="0"/>
            <a:ext cx="2773363" cy="433388"/>
          </a:xfrm>
          <a:prstGeom prst="rect">
            <a:avLst/>
          </a:prstGeom>
          <a:noFill/>
          <a:ln w="9525">
            <a:noFill/>
            <a:miter lim="800000"/>
            <a:headEnd/>
            <a:tailEnd/>
          </a:ln>
          <a:effectLst/>
        </p:spPr>
        <p:txBody>
          <a:bodyPr vert="horz" wrap="square" lIns="86211" tIns="43106" rIns="86211" bIns="43106" numCol="1" anchor="t" anchorCtr="0" compatLnSpc="1">
            <a:prstTxWarp prst="textNoShape">
              <a:avLst/>
            </a:prstTxWarp>
          </a:bodyPr>
          <a:lstStyle>
            <a:lvl1pPr defTabSz="862013">
              <a:defRPr sz="1100"/>
            </a:lvl1pPr>
          </a:lstStyle>
          <a:p>
            <a:endParaRPr lang="de-CH"/>
          </a:p>
        </p:txBody>
      </p:sp>
      <p:sp>
        <p:nvSpPr>
          <p:cNvPr id="5123" name="Rectangle 3"/>
          <p:cNvSpPr>
            <a:spLocks noGrp="1" noChangeArrowheads="1"/>
          </p:cNvSpPr>
          <p:nvPr>
            <p:ph type="dt" idx="1"/>
          </p:nvPr>
        </p:nvSpPr>
        <p:spPr bwMode="auto">
          <a:xfrm>
            <a:off x="3625850" y="0"/>
            <a:ext cx="2773363" cy="433388"/>
          </a:xfrm>
          <a:prstGeom prst="rect">
            <a:avLst/>
          </a:prstGeom>
          <a:noFill/>
          <a:ln w="9525">
            <a:noFill/>
            <a:miter lim="800000"/>
            <a:headEnd/>
            <a:tailEnd/>
          </a:ln>
          <a:effectLst/>
        </p:spPr>
        <p:txBody>
          <a:bodyPr vert="horz" wrap="square" lIns="86211" tIns="43106" rIns="86211" bIns="43106" numCol="1" anchor="t" anchorCtr="0" compatLnSpc="1">
            <a:prstTxWarp prst="textNoShape">
              <a:avLst/>
            </a:prstTxWarp>
          </a:bodyPr>
          <a:lstStyle>
            <a:lvl1pPr algn="r" defTabSz="862013">
              <a:defRPr sz="1100"/>
            </a:lvl1pPr>
          </a:lstStyle>
          <a:p>
            <a:endParaRPr lang="de-CH"/>
          </a:p>
        </p:txBody>
      </p:sp>
      <p:sp>
        <p:nvSpPr>
          <p:cNvPr id="5124" name="Rectangle 4"/>
          <p:cNvSpPr>
            <a:spLocks noGrp="1" noRot="1" noChangeAspect="1" noChangeArrowheads="1" noTextEdit="1"/>
          </p:cNvSpPr>
          <p:nvPr>
            <p:ph type="sldImg" idx="2"/>
          </p:nvPr>
        </p:nvSpPr>
        <p:spPr bwMode="auto">
          <a:xfrm>
            <a:off x="307975" y="652463"/>
            <a:ext cx="5786438" cy="3255962"/>
          </a:xfrm>
          <a:prstGeom prst="rect">
            <a:avLst/>
          </a:prstGeom>
          <a:noFill/>
          <a:ln w="9525">
            <a:solidFill>
              <a:srgbClr val="000000"/>
            </a:solidFill>
            <a:miter lim="800000"/>
            <a:headEnd/>
            <a:tailEnd/>
          </a:ln>
          <a:effectLst/>
        </p:spPr>
      </p:sp>
      <p:sp>
        <p:nvSpPr>
          <p:cNvPr id="5125" name="Rectangle 5"/>
          <p:cNvSpPr>
            <a:spLocks noGrp="1" noChangeArrowheads="1"/>
          </p:cNvSpPr>
          <p:nvPr>
            <p:ph type="body" sz="quarter" idx="3"/>
          </p:nvPr>
        </p:nvSpPr>
        <p:spPr bwMode="auto">
          <a:xfrm>
            <a:off x="639763" y="4125913"/>
            <a:ext cx="5121275" cy="3908425"/>
          </a:xfrm>
          <a:prstGeom prst="rect">
            <a:avLst/>
          </a:prstGeom>
          <a:noFill/>
          <a:ln w="9525">
            <a:noFill/>
            <a:miter lim="800000"/>
            <a:headEnd/>
            <a:tailEnd/>
          </a:ln>
          <a:effectLst/>
        </p:spPr>
        <p:txBody>
          <a:bodyPr vert="horz" wrap="square" lIns="86211" tIns="43106" rIns="86211" bIns="43106" numCol="1" anchor="t" anchorCtr="0" compatLnSpc="1">
            <a:prstTxWarp prst="textNoShape">
              <a:avLst/>
            </a:prstTxWarp>
          </a:bodyPr>
          <a:lstStyle/>
          <a:p>
            <a:pPr lvl="0"/>
            <a:r>
              <a:rPr lang="de-CH"/>
              <a:t>Textmasterformate durch Klicken bearbeiten</a:t>
            </a:r>
          </a:p>
          <a:p>
            <a:pPr lvl="1"/>
            <a:r>
              <a:rPr lang="de-CH"/>
              <a:t>Zweite Ebene</a:t>
            </a:r>
          </a:p>
          <a:p>
            <a:pPr lvl="2"/>
            <a:r>
              <a:rPr lang="de-CH"/>
              <a:t>Dritte Ebene</a:t>
            </a:r>
          </a:p>
          <a:p>
            <a:pPr lvl="3"/>
            <a:r>
              <a:rPr lang="de-CH"/>
              <a:t>Vierte Ebene</a:t>
            </a:r>
          </a:p>
          <a:p>
            <a:pPr lvl="4"/>
            <a:r>
              <a:rPr lang="de-CH"/>
              <a:t>Fünfte Ebene</a:t>
            </a:r>
          </a:p>
        </p:txBody>
      </p:sp>
      <p:sp>
        <p:nvSpPr>
          <p:cNvPr id="5126" name="Rectangle 6"/>
          <p:cNvSpPr>
            <a:spLocks noGrp="1" noChangeArrowheads="1"/>
          </p:cNvSpPr>
          <p:nvPr>
            <p:ph type="ftr" sz="quarter" idx="4"/>
          </p:nvPr>
        </p:nvSpPr>
        <p:spPr bwMode="auto">
          <a:xfrm>
            <a:off x="0" y="8251825"/>
            <a:ext cx="2773363" cy="433388"/>
          </a:xfrm>
          <a:prstGeom prst="rect">
            <a:avLst/>
          </a:prstGeom>
          <a:noFill/>
          <a:ln w="9525">
            <a:noFill/>
            <a:miter lim="800000"/>
            <a:headEnd/>
            <a:tailEnd/>
          </a:ln>
          <a:effectLst/>
        </p:spPr>
        <p:txBody>
          <a:bodyPr vert="horz" wrap="square" lIns="86211" tIns="43106" rIns="86211" bIns="43106" numCol="1" anchor="b" anchorCtr="0" compatLnSpc="1">
            <a:prstTxWarp prst="textNoShape">
              <a:avLst/>
            </a:prstTxWarp>
          </a:bodyPr>
          <a:lstStyle>
            <a:lvl1pPr defTabSz="862013">
              <a:defRPr sz="1100"/>
            </a:lvl1pPr>
          </a:lstStyle>
          <a:p>
            <a:endParaRPr lang="de-CH"/>
          </a:p>
        </p:txBody>
      </p:sp>
      <p:sp>
        <p:nvSpPr>
          <p:cNvPr id="5127" name="Rectangle 7"/>
          <p:cNvSpPr>
            <a:spLocks noGrp="1" noChangeArrowheads="1"/>
          </p:cNvSpPr>
          <p:nvPr>
            <p:ph type="sldNum" sz="quarter" idx="5"/>
          </p:nvPr>
        </p:nvSpPr>
        <p:spPr bwMode="auto">
          <a:xfrm>
            <a:off x="3625850" y="8251825"/>
            <a:ext cx="2773363" cy="433388"/>
          </a:xfrm>
          <a:prstGeom prst="rect">
            <a:avLst/>
          </a:prstGeom>
          <a:noFill/>
          <a:ln w="9525">
            <a:noFill/>
            <a:miter lim="800000"/>
            <a:headEnd/>
            <a:tailEnd/>
          </a:ln>
          <a:effectLst/>
        </p:spPr>
        <p:txBody>
          <a:bodyPr vert="horz" wrap="square" lIns="86211" tIns="43106" rIns="86211" bIns="43106" numCol="1" anchor="b" anchorCtr="0" compatLnSpc="1">
            <a:prstTxWarp prst="textNoShape">
              <a:avLst/>
            </a:prstTxWarp>
          </a:bodyPr>
          <a:lstStyle>
            <a:lvl1pPr algn="r" defTabSz="862013">
              <a:defRPr sz="1100"/>
            </a:lvl1pPr>
          </a:lstStyle>
          <a:p>
            <a:fld id="{16F90109-4F21-4BBC-B978-135A6ECFD136}" type="slidenum">
              <a:rPr lang="de-CH"/>
              <a:pPr/>
              <a:t>‹#›</a:t>
            </a:fld>
            <a:endParaRPr lang="de-CH"/>
          </a:p>
        </p:txBody>
      </p:sp>
    </p:spTree>
    <p:extLst>
      <p:ext uri="{BB962C8B-B14F-4D97-AF65-F5344CB8AC3E}">
        <p14:creationId xmlns:p14="http://schemas.microsoft.com/office/powerpoint/2010/main" val="1369346974"/>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mn-ea"/>
        <a:cs typeface="Arial" charset="0"/>
      </a:defRPr>
    </a:lvl1pPr>
    <a:lvl2pPr marL="457200" algn="l" rtl="0" fontAlgn="base">
      <a:spcBef>
        <a:spcPct val="30000"/>
      </a:spcBef>
      <a:spcAft>
        <a:spcPct val="0"/>
      </a:spcAft>
      <a:defRPr sz="1200" kern="1200">
        <a:solidFill>
          <a:schemeClr val="tx1"/>
        </a:solidFill>
        <a:latin typeface="Arial" charset="0"/>
        <a:ea typeface="+mn-ea"/>
        <a:cs typeface="Arial" charset="0"/>
      </a:defRPr>
    </a:lvl2pPr>
    <a:lvl3pPr marL="914400" algn="l" rtl="0" fontAlgn="base">
      <a:spcBef>
        <a:spcPct val="30000"/>
      </a:spcBef>
      <a:spcAft>
        <a:spcPct val="0"/>
      </a:spcAft>
      <a:defRPr sz="1200" kern="1200">
        <a:solidFill>
          <a:schemeClr val="tx1"/>
        </a:solidFill>
        <a:latin typeface="Arial" charset="0"/>
        <a:ea typeface="+mn-ea"/>
        <a:cs typeface="Arial" charset="0"/>
      </a:defRPr>
    </a:lvl3pPr>
    <a:lvl4pPr marL="1371600" algn="l" rtl="0" fontAlgn="base">
      <a:spcBef>
        <a:spcPct val="30000"/>
      </a:spcBef>
      <a:spcAft>
        <a:spcPct val="0"/>
      </a:spcAft>
      <a:defRPr sz="1200" kern="1200">
        <a:solidFill>
          <a:schemeClr val="tx1"/>
        </a:solidFill>
        <a:latin typeface="Arial" charset="0"/>
        <a:ea typeface="+mn-ea"/>
        <a:cs typeface="Arial" charset="0"/>
      </a:defRPr>
    </a:lvl4pPr>
    <a:lvl5pPr marL="1828800" algn="l" rtl="0" fontAlgn="base">
      <a:spcBef>
        <a:spcPct val="30000"/>
      </a:spcBef>
      <a:spcAft>
        <a:spcPct val="0"/>
      </a:spcAft>
      <a:defRPr sz="1200" kern="1200">
        <a:solidFill>
          <a:schemeClr val="tx1"/>
        </a:solidFill>
        <a:latin typeface="Arial" charset="0"/>
        <a:ea typeface="+mn-ea"/>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CH"/>
          </a:p>
        </p:txBody>
      </p:sp>
      <p:sp>
        <p:nvSpPr>
          <p:cNvPr id="4" name="Foliennummernplatzhalter 3"/>
          <p:cNvSpPr>
            <a:spLocks noGrp="1"/>
          </p:cNvSpPr>
          <p:nvPr>
            <p:ph type="sldNum" sz="quarter" idx="10"/>
          </p:nvPr>
        </p:nvSpPr>
        <p:spPr/>
        <p:txBody>
          <a:bodyPr/>
          <a:lstStyle/>
          <a:p>
            <a:fld id="{16F90109-4F21-4BBC-B978-135A6ECFD136}" type="slidenum">
              <a:rPr lang="de-CH" smtClean="0"/>
              <a:pPr/>
              <a:t>1</a:t>
            </a:fld>
            <a:endParaRPr lang="de-CH"/>
          </a:p>
        </p:txBody>
      </p:sp>
    </p:spTree>
    <p:extLst>
      <p:ext uri="{BB962C8B-B14F-4D97-AF65-F5344CB8AC3E}">
        <p14:creationId xmlns:p14="http://schemas.microsoft.com/office/powerpoint/2010/main" val="394371387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eaLnBrk="1" hangingPunct="1"/>
            <a:r>
              <a:rPr lang="en-US" altLang="de-DE">
                <a:latin typeface="Times New Roman" panose="02020603050405020304" pitchFamily="18" charset="0"/>
                <a:ea typeface="ＭＳ Ｐゴシック" panose="020B0600070205080204" pitchFamily="34" charset="-128"/>
              </a:rPr>
              <a:t>To investigate a Benedictine institution, there is no way round the biographies of the powerful abbots. Through these very well documented (and merciless) writings, the history of an abbey becomes alive. </a:t>
            </a:r>
          </a:p>
          <a:p>
            <a:pPr eaLnBrk="1" hangingPunct="1"/>
            <a:endParaRPr lang="en-US" altLang="de-DE">
              <a:latin typeface="Times New Roman" panose="02020603050405020304" pitchFamily="18" charset="0"/>
              <a:ea typeface="ＭＳ Ｐゴシック" panose="020B0600070205080204" pitchFamily="34" charset="-128"/>
            </a:endParaRPr>
          </a:p>
          <a:p>
            <a:pPr eaLnBrk="1" hangingPunct="1"/>
            <a:r>
              <a:rPr lang="en-US" altLang="de-DE">
                <a:latin typeface="Times New Roman" panose="02020603050405020304" pitchFamily="18" charset="0"/>
                <a:ea typeface="ＭＳ Ｐゴシック" panose="020B0600070205080204" pitchFamily="34" charset="-128"/>
              </a:rPr>
              <a:t>The monastery of </a:t>
            </a:r>
            <a:r>
              <a:rPr lang="en-US" altLang="de-DE" err="1">
                <a:latin typeface="Times New Roman" panose="02020603050405020304" pitchFamily="18" charset="0"/>
                <a:ea typeface="ＭＳ Ｐゴシック" panose="020B0600070205080204" pitchFamily="34" charset="-128"/>
              </a:rPr>
              <a:t>Engelberg</a:t>
            </a:r>
            <a:r>
              <a:rPr lang="en-US" altLang="de-DE">
                <a:latin typeface="Times New Roman" panose="02020603050405020304" pitchFamily="18" charset="0"/>
                <a:ea typeface="ＭＳ Ｐゴシック" panose="020B0600070205080204" pitchFamily="34" charset="-128"/>
              </a:rPr>
              <a:t> did not remain unscathed from dishonest or incapable abbots. 4 of the abbots can be described as villains (we heard already about Johann </a:t>
            </a:r>
            <a:r>
              <a:rPr lang="en-US" altLang="de-DE" err="1">
                <a:latin typeface="Times New Roman" panose="02020603050405020304" pitchFamily="18" charset="0"/>
                <a:ea typeface="ＭＳ Ｐゴシック" panose="020B0600070205080204" pitchFamily="34" charset="-128"/>
              </a:rPr>
              <a:t>Strin</a:t>
            </a:r>
            <a:r>
              <a:rPr lang="en-US" altLang="de-DE">
                <a:latin typeface="Times New Roman" panose="02020603050405020304" pitchFamily="18" charset="0"/>
                <a:ea typeface="ＭＳ Ｐゴシック" panose="020B0600070205080204" pitchFamily="34" charset="-128"/>
              </a:rPr>
              <a:t>). Other abbots infiltrated the monastery for political reasons (Johann </a:t>
            </a:r>
            <a:r>
              <a:rPr lang="en-US" altLang="de-DE" err="1">
                <a:latin typeface="Times New Roman" panose="02020603050405020304" pitchFamily="18" charset="0"/>
                <a:ea typeface="ＭＳ Ｐゴシック" panose="020B0600070205080204" pitchFamily="34" charset="-128"/>
              </a:rPr>
              <a:t>Ambühl</a:t>
            </a:r>
            <a:r>
              <a:rPr lang="en-US" altLang="de-DE">
                <a:latin typeface="Times New Roman" panose="02020603050405020304" pitchFamily="18" charset="0"/>
                <a:ea typeface="ＭＳ Ｐゴシック" panose="020B0600070205080204" pitchFamily="34" charset="-128"/>
              </a:rPr>
              <a:t> 1450-58) or were greedy for power (</a:t>
            </a:r>
            <a:r>
              <a:rPr lang="en-US" altLang="de-DE" err="1">
                <a:latin typeface="Times New Roman" panose="02020603050405020304" pitchFamily="18" charset="0"/>
                <a:ea typeface="ＭＳ Ｐゴシック" panose="020B0600070205080204" pitchFamily="34" charset="-128"/>
              </a:rPr>
              <a:t>Benedikt</a:t>
            </a:r>
            <a:r>
              <a:rPr lang="en-US" altLang="de-DE">
                <a:latin typeface="Times New Roman" panose="02020603050405020304" pitchFamily="18" charset="0"/>
                <a:ea typeface="ＭＳ Ｐゴシック" panose="020B0600070205080204" pitchFamily="34" charset="-128"/>
              </a:rPr>
              <a:t> Keller 1619-29). Additionally, there are some examples of good intentioned, but nonetheless incompetent and overburdened leaders. </a:t>
            </a:r>
          </a:p>
          <a:p>
            <a:pPr eaLnBrk="1" hangingPunct="1"/>
            <a:endParaRPr lang="en-US" altLang="de-DE">
              <a:latin typeface="Times New Roman" panose="02020603050405020304" pitchFamily="18" charset="0"/>
              <a:ea typeface="ＭＳ Ｐゴシック" panose="020B0600070205080204" pitchFamily="34" charset="-128"/>
            </a:endParaRPr>
          </a:p>
          <a:p>
            <a:pPr eaLnBrk="1" hangingPunct="1"/>
            <a:r>
              <a:rPr lang="en-US" altLang="de-DE">
                <a:latin typeface="Times New Roman" panose="02020603050405020304" pitchFamily="18" charset="0"/>
                <a:ea typeface="ＭＳ Ｐゴシック" panose="020B0600070205080204" pitchFamily="34" charset="-128"/>
              </a:rPr>
              <a:t>On the other hand a look in the chronicles reveals very well functioning governance mechanisms. If the governance system is applied, very few failures and excesses can be perceived. We have searched for measurable indicators to analyze the efficiency of the governance structures in </a:t>
            </a:r>
            <a:r>
              <a:rPr lang="en-US" altLang="de-DE" err="1">
                <a:latin typeface="Times New Roman" panose="02020603050405020304" pitchFamily="18" charset="0"/>
                <a:ea typeface="ＭＳ Ｐゴシック" panose="020B0600070205080204" pitchFamily="34" charset="-128"/>
              </a:rPr>
              <a:t>Engelberg</a:t>
            </a:r>
            <a:r>
              <a:rPr lang="en-US" altLang="de-DE">
                <a:latin typeface="Times New Roman" panose="02020603050405020304" pitchFamily="18" charset="0"/>
                <a:ea typeface="ＭＳ Ｐゴシック" panose="020B0600070205080204" pitchFamily="34" charset="-128"/>
              </a:rPr>
              <a:t> in a quantitative manner. The results are fairly astonishing. </a:t>
            </a:r>
          </a:p>
          <a:p>
            <a:pPr eaLnBrk="1" hangingPunct="1"/>
            <a:endParaRPr lang="en-US" altLang="de-DE">
              <a:latin typeface="Times New Roman" panose="02020603050405020304" pitchFamily="18" charset="0"/>
              <a:ea typeface="ＭＳ Ｐゴシック" panose="020B0600070205080204" pitchFamily="34" charset="-128"/>
            </a:endParaRPr>
          </a:p>
          <a:p>
            <a:endParaRPr lang="de-DE"/>
          </a:p>
        </p:txBody>
      </p:sp>
      <p:sp>
        <p:nvSpPr>
          <p:cNvPr id="4" name="Foliennummernplatzhalter 3"/>
          <p:cNvSpPr>
            <a:spLocks noGrp="1"/>
          </p:cNvSpPr>
          <p:nvPr>
            <p:ph type="sldNum" sz="quarter" idx="5"/>
          </p:nvPr>
        </p:nvSpPr>
        <p:spPr/>
        <p:txBody>
          <a:bodyPr/>
          <a:lstStyle/>
          <a:p>
            <a:fld id="{16F90109-4F21-4BBC-B978-135A6ECFD136}" type="slidenum">
              <a:rPr lang="de-CH" smtClean="0"/>
              <a:pPr/>
              <a:t>16</a:t>
            </a:fld>
            <a:endParaRPr lang="de-CH"/>
          </a:p>
        </p:txBody>
      </p:sp>
    </p:spTree>
    <p:extLst>
      <p:ext uri="{BB962C8B-B14F-4D97-AF65-F5344CB8AC3E}">
        <p14:creationId xmlns:p14="http://schemas.microsoft.com/office/powerpoint/2010/main" val="108200273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76C269CC-0999-6840-8827-D906AF49FC44}"/>
              </a:ext>
            </a:extLst>
          </p:cNvPr>
          <p:cNvSpPr>
            <a:spLocks noGrp="1" noChangeArrowheads="1"/>
          </p:cNvSpPr>
          <p:nvPr>
            <p:ph type="sldNum" sz="quarter" idx="5"/>
          </p:nvPr>
        </p:nvSpPr>
        <p:spPr>
          <a:ln/>
        </p:spPr>
        <p:txBody>
          <a:bodyPr/>
          <a:lstStyle/>
          <a:p>
            <a:fld id="{EFA46CE3-BAA5-A14E-9B24-E9D39521A05B}" type="slidenum">
              <a:rPr lang="en-US" altLang="de-DE"/>
              <a:pPr/>
              <a:t>19</a:t>
            </a:fld>
            <a:endParaRPr lang="en-US" altLang="de-DE"/>
          </a:p>
        </p:txBody>
      </p:sp>
      <p:sp>
        <p:nvSpPr>
          <p:cNvPr id="147458" name="Rectangle 2">
            <a:extLst>
              <a:ext uri="{FF2B5EF4-FFF2-40B4-BE49-F238E27FC236}">
                <a16:creationId xmlns:a16="http://schemas.microsoft.com/office/drawing/2014/main" id="{7681C29C-D4CB-4246-8A73-6E735D46BDFB}"/>
              </a:ext>
            </a:extLst>
          </p:cNvPr>
          <p:cNvSpPr>
            <a:spLocks noGrp="1" noRot="1" noChangeAspect="1" noChangeArrowheads="1" noTextEdit="1"/>
          </p:cNvSpPr>
          <p:nvPr>
            <p:ph type="sldImg"/>
          </p:nvPr>
        </p:nvSpPr>
        <p:spPr>
          <a:ln/>
        </p:spPr>
      </p:sp>
      <p:sp>
        <p:nvSpPr>
          <p:cNvPr id="147459" name="Rectangle 3">
            <a:extLst>
              <a:ext uri="{FF2B5EF4-FFF2-40B4-BE49-F238E27FC236}">
                <a16:creationId xmlns:a16="http://schemas.microsoft.com/office/drawing/2014/main" id="{67EF5775-1036-514D-8FDE-13B6376AEDA4}"/>
              </a:ext>
            </a:extLst>
          </p:cNvPr>
          <p:cNvSpPr>
            <a:spLocks noGrp="1" noChangeArrowheads="1"/>
          </p:cNvSpPr>
          <p:nvPr>
            <p:ph type="body" idx="1"/>
          </p:nvPr>
        </p:nvSpPr>
        <p:spPr/>
        <p:txBody>
          <a:bodyPr/>
          <a:lstStyle/>
          <a:p>
            <a:pPr>
              <a:lnSpc>
                <a:spcPct val="80000"/>
              </a:lnSpc>
              <a:buFontTx/>
              <a:buChar char="•"/>
            </a:pPr>
            <a:r>
              <a:rPr lang="en-US" altLang="de-DE"/>
              <a:t>While stock corporations establish control- and supervisory institutions monasteries refer to common value systems. The Benedictine value system is based on three cornerstones: the bible, the rule of St. Benedict and the tradition of the house. The use of value systems instead of control- and supervisory institutions is in line with behavioral economics. From this perspective, common value systems signal friendly intentions and people feel obligated to respond with positive behavior in return. Control- and supervisory institutions are more likely to signal distrust.</a:t>
            </a:r>
          </a:p>
          <a:p>
            <a:pPr>
              <a:lnSpc>
                <a:spcPct val="80000"/>
              </a:lnSpc>
              <a:buFontTx/>
              <a:buChar char="•"/>
            </a:pPr>
            <a:r>
              <a:rPr lang="en-US" altLang="de-DE"/>
              <a:t>Further, instead of pre-selecting employees monasteries make use of self-selection: </a:t>
            </a:r>
            <a:r>
              <a:rPr lang="en-US" altLang="de-DE" i="1"/>
              <a:t>Every</a:t>
            </a:r>
            <a:r>
              <a:rPr lang="en-US" altLang="de-DE"/>
              <a:t> candidate, independent of application credentials, is welcome to live in a monastery for a few months. One year probation follows: Within this year the suitability is scrutinized by all current friars. Temporary profession is following, lasting three years. Finally, full membership implies two thinks: First, the unconditional commitment of the religious community. Second, broad participation rights. This selection process is in line with the embeddedness approach. Actions are embedded in ongoing systems of social relations; such systems contain information from past behavior. In contrast to second-hand information, e.g. certifications, this information is cheap, richer, more detailed, and accurate and allows a selection of trustworthy individuals.</a:t>
            </a:r>
          </a:p>
          <a:p>
            <a:pPr>
              <a:lnSpc>
                <a:spcPct val="80000"/>
              </a:lnSpc>
              <a:buFontTx/>
              <a:buChar char="•"/>
            </a:pPr>
            <a:r>
              <a:rPr lang="en-US" altLang="de-DE"/>
              <a:t>Finally, socialization in monasteries lasts a lifetime and encourages an intrinsic transfer of the overall value system. The Benedictines have two basic rules: First, disagreements are addressed and solved. Second, work is understood as a vocation and not only as a professional activity. From the very beginning every candidate is an equal part of the community. Further, monasteries make use of continuous learning institutions, for example daily readings at the dinner table. According to psychological economics these socialization principles increase the welfare of the whole organization: In complex environments, such as organizations, complete contracts cannot be written or enforced. Therefore honesty and intrinsic job satisfaction lead to better results than relying on monitoring.</a:t>
            </a:r>
            <a:r>
              <a:rPr lang="en-US" altLang="de-DE" sz="1000"/>
              <a:t> </a:t>
            </a:r>
          </a:p>
        </p:txBody>
      </p:sp>
    </p:spTree>
    <p:extLst>
      <p:ext uri="{BB962C8B-B14F-4D97-AF65-F5344CB8AC3E}">
        <p14:creationId xmlns:p14="http://schemas.microsoft.com/office/powerpoint/2010/main" val="322626318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BFBE90C1-1DCB-9C45-9136-5922A09078D2}"/>
              </a:ext>
            </a:extLst>
          </p:cNvPr>
          <p:cNvSpPr>
            <a:spLocks noGrp="1" noChangeArrowheads="1"/>
          </p:cNvSpPr>
          <p:nvPr>
            <p:ph type="sldNum" sz="quarter" idx="5"/>
          </p:nvPr>
        </p:nvSpPr>
        <p:spPr>
          <a:ln/>
        </p:spPr>
        <p:txBody>
          <a:bodyPr/>
          <a:lstStyle/>
          <a:p>
            <a:fld id="{0E7830B1-7C12-7747-AC2B-5E01A0057D32}" type="slidenum">
              <a:rPr lang="en-US" altLang="de-DE"/>
              <a:pPr/>
              <a:t>20</a:t>
            </a:fld>
            <a:endParaRPr lang="en-US" altLang="de-DE"/>
          </a:p>
        </p:txBody>
      </p:sp>
      <p:sp>
        <p:nvSpPr>
          <p:cNvPr id="150530" name="Rectangle 2">
            <a:extLst>
              <a:ext uri="{FF2B5EF4-FFF2-40B4-BE49-F238E27FC236}">
                <a16:creationId xmlns:a16="http://schemas.microsoft.com/office/drawing/2014/main" id="{973E84D0-BF5F-734F-973D-74B0B2DBDFCF}"/>
              </a:ext>
            </a:extLst>
          </p:cNvPr>
          <p:cNvSpPr>
            <a:spLocks noGrp="1" noRot="1" noChangeAspect="1" noChangeArrowheads="1" noTextEdit="1"/>
          </p:cNvSpPr>
          <p:nvPr>
            <p:ph type="sldImg"/>
          </p:nvPr>
        </p:nvSpPr>
        <p:spPr>
          <a:ln/>
        </p:spPr>
      </p:sp>
      <p:sp>
        <p:nvSpPr>
          <p:cNvPr id="150531" name="Rectangle 3">
            <a:extLst>
              <a:ext uri="{FF2B5EF4-FFF2-40B4-BE49-F238E27FC236}">
                <a16:creationId xmlns:a16="http://schemas.microsoft.com/office/drawing/2014/main" id="{1F9DFFBD-B183-D547-B9AA-F6A809D16AFE}"/>
              </a:ext>
            </a:extLst>
          </p:cNvPr>
          <p:cNvSpPr>
            <a:spLocks noGrp="1" noChangeArrowheads="1"/>
          </p:cNvSpPr>
          <p:nvPr>
            <p:ph type="body" idx="1"/>
          </p:nvPr>
        </p:nvSpPr>
        <p:spPr/>
        <p:txBody>
          <a:bodyPr/>
          <a:lstStyle/>
          <a:p>
            <a:pPr>
              <a:buFontTx/>
              <a:buChar char="•"/>
            </a:pPr>
            <a:endParaRPr lang="en-US" altLang="de-DE"/>
          </a:p>
        </p:txBody>
      </p:sp>
    </p:spTree>
    <p:extLst>
      <p:ext uri="{BB962C8B-B14F-4D97-AF65-F5344CB8AC3E}">
        <p14:creationId xmlns:p14="http://schemas.microsoft.com/office/powerpoint/2010/main" val="402214966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_Kapitel">
    <p:spTree>
      <p:nvGrpSpPr>
        <p:cNvPr id="1" name=""/>
        <p:cNvGrpSpPr/>
        <p:nvPr/>
      </p:nvGrpSpPr>
      <p:grpSpPr>
        <a:xfrm>
          <a:off x="0" y="0"/>
          <a:ext cx="0" cy="0"/>
          <a:chOff x="0" y="0"/>
          <a:chExt cx="0" cy="0"/>
        </a:xfrm>
      </p:grpSpPr>
      <p:sp>
        <p:nvSpPr>
          <p:cNvPr id="7" name="Rechteck 6"/>
          <p:cNvSpPr/>
          <p:nvPr userDrawn="1"/>
        </p:nvSpPr>
        <p:spPr bwMode="gray">
          <a:xfrm>
            <a:off x="0" y="1"/>
            <a:ext cx="9144000" cy="5143500"/>
          </a:xfrm>
          <a:prstGeom prst="rect">
            <a:avLst/>
          </a:prstGeom>
          <a:solidFill>
            <a:schemeClr val="accent3"/>
          </a:solidFill>
          <a:ln w="9525" cap="flat" cmpd="sng" algn="ctr">
            <a:noFill/>
            <a:prstDash val="solid"/>
            <a:round/>
            <a:headEnd type="none" w="med" len="med"/>
            <a:tailEnd type="none" w="med" len="med"/>
          </a:ln>
          <a:effectLst/>
        </p:spPr>
        <p:txBody>
          <a:bodyPr vert="horz" wrap="none" lIns="0" tIns="0" rIns="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de-CH" sz="1700" b="0" i="0" u="none" strike="noStrike" cap="none" normalizeH="0" baseline="0">
              <a:ln>
                <a:noFill/>
              </a:ln>
              <a:solidFill>
                <a:schemeClr val="tx1"/>
              </a:solidFill>
              <a:effectLst/>
              <a:latin typeface="Arial" charset="0"/>
              <a:cs typeface="Arial" charset="0"/>
            </a:endParaRPr>
          </a:p>
        </p:txBody>
      </p:sp>
      <p:sp>
        <p:nvSpPr>
          <p:cNvPr id="2" name="Titel 1"/>
          <p:cNvSpPr>
            <a:spLocks noGrp="1"/>
          </p:cNvSpPr>
          <p:nvPr>
            <p:ph type="title"/>
          </p:nvPr>
        </p:nvSpPr>
        <p:spPr bwMode="gray">
          <a:solidFill>
            <a:schemeClr val="accent3"/>
          </a:solidFill>
        </p:spPr>
        <p:txBody>
          <a:bodyPr/>
          <a:lstStyle>
            <a:lvl1pPr>
              <a:defRPr>
                <a:solidFill>
                  <a:schemeClr val="bg1"/>
                </a:solidFill>
              </a:defRPr>
            </a:lvl1pPr>
          </a:lstStyle>
          <a:p>
            <a:r>
              <a:rPr lang="de-DE" dirty="0"/>
              <a:t>Titelmasterformat durch Klicken bearbeiten</a:t>
            </a:r>
            <a:endParaRPr lang="de-CH" dirty="0"/>
          </a:p>
        </p:txBody>
      </p:sp>
    </p:spTree>
    <p:extLst>
      <p:ext uri="{BB962C8B-B14F-4D97-AF65-F5344CB8AC3E}">
        <p14:creationId xmlns:p14="http://schemas.microsoft.com/office/powerpoint/2010/main" val="274322156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itle" preserve="1">
  <p:cSld name="Titelfolie">
    <p:spTree>
      <p:nvGrpSpPr>
        <p:cNvPr id="1" name=""/>
        <p:cNvGrpSpPr/>
        <p:nvPr/>
      </p:nvGrpSpPr>
      <p:grpSpPr>
        <a:xfrm>
          <a:off x="0" y="0"/>
          <a:ext cx="0" cy="0"/>
          <a:chOff x="0" y="0"/>
          <a:chExt cx="0" cy="0"/>
        </a:xfrm>
      </p:grpSpPr>
      <p:sp>
        <p:nvSpPr>
          <p:cNvPr id="4098" name="Rectangle 2"/>
          <p:cNvSpPr>
            <a:spLocks noGrp="1" noChangeArrowheads="1"/>
          </p:cNvSpPr>
          <p:nvPr>
            <p:ph type="ctrTitle"/>
          </p:nvPr>
        </p:nvSpPr>
        <p:spPr>
          <a:xfrm>
            <a:off x="900114" y="1491854"/>
            <a:ext cx="7343775" cy="1151904"/>
          </a:xfrm>
        </p:spPr>
        <p:txBody>
          <a:bodyPr/>
          <a:lstStyle>
            <a:lvl1pPr>
              <a:defRPr sz="3900">
                <a:solidFill>
                  <a:schemeClr val="tx2"/>
                </a:solidFill>
              </a:defRPr>
            </a:lvl1pPr>
          </a:lstStyle>
          <a:p>
            <a:r>
              <a:rPr lang="de-DE" dirty="0"/>
              <a:t>Titelmasterformat durch Klicken bearbeiten</a:t>
            </a:r>
            <a:endParaRPr lang="de-CH" dirty="0"/>
          </a:p>
        </p:txBody>
      </p:sp>
      <p:sp>
        <p:nvSpPr>
          <p:cNvPr id="4099" name="Rectangle 3"/>
          <p:cNvSpPr>
            <a:spLocks noGrp="1" noChangeArrowheads="1"/>
          </p:cNvSpPr>
          <p:nvPr>
            <p:ph type="subTitle" idx="1"/>
          </p:nvPr>
        </p:nvSpPr>
        <p:spPr>
          <a:xfrm>
            <a:off x="900114" y="2769468"/>
            <a:ext cx="7343775" cy="1314450"/>
          </a:xfrm>
        </p:spPr>
        <p:txBody>
          <a:bodyPr/>
          <a:lstStyle>
            <a:lvl1pPr>
              <a:defRPr/>
            </a:lvl1pPr>
          </a:lstStyle>
          <a:p>
            <a:r>
              <a:rPr lang="de-DE" dirty="0"/>
              <a:t>Formatvorlage des Untertitelmasters durch Klicken bearbeiten</a:t>
            </a:r>
            <a:endParaRPr lang="de-CH" dirty="0"/>
          </a:p>
        </p:txBody>
      </p:sp>
      <p:sp>
        <p:nvSpPr>
          <p:cNvPr id="4102" name="Rectangle 6"/>
          <p:cNvSpPr>
            <a:spLocks noGrp="1" noChangeArrowheads="1"/>
          </p:cNvSpPr>
          <p:nvPr>
            <p:ph type="sldNum" sz="quarter" idx="4"/>
          </p:nvPr>
        </p:nvSpPr>
        <p:spPr>
          <a:xfrm>
            <a:off x="6399214" y="4893469"/>
            <a:ext cx="1844675" cy="161925"/>
          </a:xfrm>
        </p:spPr>
        <p:txBody>
          <a:bodyPr/>
          <a:lstStyle>
            <a:lvl1pPr>
              <a:defRPr/>
            </a:lvl1pPr>
          </a:lstStyle>
          <a:p>
            <a:r>
              <a:rPr lang="de-CH" err="1"/>
              <a:t>page</a:t>
            </a:r>
            <a:r>
              <a:rPr lang="de-CH"/>
              <a:t> </a:t>
            </a:r>
            <a:fld id="{095A06C1-A939-4FDB-AEB0-B3358448343A}" type="slidenum">
              <a:rPr lang="de-CH" smtClean="0"/>
              <a:pPr/>
              <a:t>‹#›</a:t>
            </a:fld>
            <a:endParaRPr lang="de-CH"/>
          </a:p>
        </p:txBody>
      </p:sp>
      <p:sp>
        <p:nvSpPr>
          <p:cNvPr id="4104" name="Line 8"/>
          <p:cNvSpPr>
            <a:spLocks noChangeShapeType="1"/>
          </p:cNvSpPr>
          <p:nvPr userDrawn="1"/>
        </p:nvSpPr>
        <p:spPr bwMode="auto">
          <a:xfrm>
            <a:off x="0" y="844154"/>
            <a:ext cx="9144000" cy="0"/>
          </a:xfrm>
          <a:prstGeom prst="line">
            <a:avLst/>
          </a:prstGeom>
          <a:noFill/>
          <a:ln w="15875">
            <a:solidFill>
              <a:schemeClr val="accent2"/>
            </a:solidFill>
            <a:round/>
            <a:headEnd/>
            <a:tailEnd/>
          </a:ln>
          <a:effectLst/>
        </p:spPr>
        <p:txBody>
          <a:bodyPr/>
          <a:lstStyle/>
          <a:p>
            <a:endParaRPr lang="de-CH"/>
          </a:p>
        </p:txBody>
      </p:sp>
      <p:pic>
        <p:nvPicPr>
          <p:cNvPr id="8" name="Grafik 7" descr="uzh_logo_e_pos_grau_1mm.tif"/>
          <p:cNvPicPr>
            <a:picLocks noChangeAspect="1"/>
          </p:cNvPicPr>
          <p:nvPr userDrawn="1"/>
        </p:nvPicPr>
        <p:blipFill>
          <a:blip r:embed="rId2" cstate="print"/>
          <a:stretch>
            <a:fillRect/>
          </a:stretch>
        </p:blipFill>
        <p:spPr>
          <a:xfrm>
            <a:off x="168816" y="64726"/>
            <a:ext cx="2026920" cy="684276"/>
          </a:xfrm>
          <a:prstGeom prst="rect">
            <a:avLst/>
          </a:prstGeom>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Kapitel">
    <p:spTree>
      <p:nvGrpSpPr>
        <p:cNvPr id="1" name=""/>
        <p:cNvGrpSpPr/>
        <p:nvPr/>
      </p:nvGrpSpPr>
      <p:grpSpPr>
        <a:xfrm>
          <a:off x="0" y="0"/>
          <a:ext cx="0" cy="0"/>
          <a:chOff x="0" y="0"/>
          <a:chExt cx="0" cy="0"/>
        </a:xfrm>
      </p:grpSpPr>
      <p:sp>
        <p:nvSpPr>
          <p:cNvPr id="7" name="Rechteck 6"/>
          <p:cNvSpPr/>
          <p:nvPr userDrawn="1"/>
        </p:nvSpPr>
        <p:spPr bwMode="gray">
          <a:xfrm>
            <a:off x="0" y="844153"/>
            <a:ext cx="9144000" cy="4299347"/>
          </a:xfrm>
          <a:prstGeom prst="rect">
            <a:avLst/>
          </a:prstGeom>
          <a:solidFill>
            <a:schemeClr val="accent3"/>
          </a:solidFill>
          <a:ln w="9525" cap="flat" cmpd="sng" algn="ctr">
            <a:noFill/>
            <a:prstDash val="solid"/>
            <a:round/>
            <a:headEnd type="none" w="med" len="med"/>
            <a:tailEnd type="none" w="med" len="med"/>
          </a:ln>
          <a:effectLst/>
        </p:spPr>
        <p:txBody>
          <a:bodyPr vert="horz" wrap="none" lIns="0" tIns="0" rIns="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de-CH" sz="1700" b="0" i="0" u="none" strike="noStrike" cap="none" normalizeH="0" baseline="0">
              <a:ln>
                <a:noFill/>
              </a:ln>
              <a:solidFill>
                <a:schemeClr val="tx1"/>
              </a:solidFill>
              <a:effectLst/>
              <a:latin typeface="Arial" charset="0"/>
              <a:cs typeface="Arial" charset="0"/>
            </a:endParaRPr>
          </a:p>
        </p:txBody>
      </p:sp>
      <p:sp>
        <p:nvSpPr>
          <p:cNvPr id="2" name="Titel 1"/>
          <p:cNvSpPr>
            <a:spLocks noGrp="1"/>
          </p:cNvSpPr>
          <p:nvPr>
            <p:ph type="title"/>
          </p:nvPr>
        </p:nvSpPr>
        <p:spPr bwMode="gray">
          <a:solidFill>
            <a:schemeClr val="accent3"/>
          </a:solidFill>
        </p:spPr>
        <p:txBody>
          <a:bodyPr/>
          <a:lstStyle>
            <a:lvl1pPr>
              <a:defRPr>
                <a:solidFill>
                  <a:schemeClr val="bg1"/>
                </a:solidFill>
              </a:defRPr>
            </a:lvl1pPr>
          </a:lstStyle>
          <a:p>
            <a:r>
              <a:rPr lang="de-DE" dirty="0"/>
              <a:t>Titelmasterformat durch Klicken bearbeiten</a:t>
            </a:r>
            <a:endParaRPr lang="de-CH" dirty="0"/>
          </a:p>
        </p:txBody>
      </p:sp>
      <p:sp>
        <p:nvSpPr>
          <p:cNvPr id="4" name="Text Box 9">
            <a:extLst>
              <a:ext uri="{FF2B5EF4-FFF2-40B4-BE49-F238E27FC236}">
                <a16:creationId xmlns:a16="http://schemas.microsoft.com/office/drawing/2014/main" id="{F5E5C36A-B03B-CB47-A827-4489CE30FF43}"/>
              </a:ext>
            </a:extLst>
          </p:cNvPr>
          <p:cNvSpPr txBox="1">
            <a:spLocks noChangeArrowheads="1"/>
          </p:cNvSpPr>
          <p:nvPr userDrawn="1"/>
        </p:nvSpPr>
        <p:spPr bwMode="auto">
          <a:xfrm>
            <a:off x="900114" y="601291"/>
            <a:ext cx="7343775" cy="170259"/>
          </a:xfrm>
          <a:prstGeom prst="rect">
            <a:avLst/>
          </a:prstGeom>
          <a:noFill/>
          <a:ln w="9525">
            <a:noFill/>
            <a:miter lim="800000"/>
            <a:headEnd/>
            <a:tailEnd/>
          </a:ln>
          <a:effectLst/>
        </p:spPr>
        <p:txBody>
          <a:bodyPr lIns="0" tIns="36000" rIns="0" bIns="0"/>
          <a:lstStyle/>
          <a:p>
            <a:pPr>
              <a:spcBef>
                <a:spcPct val="50000"/>
              </a:spcBef>
            </a:pPr>
            <a:r>
              <a:rPr lang="de-CH" sz="1400" b="1"/>
              <a:t>Soziologisches</a:t>
            </a:r>
            <a:r>
              <a:rPr lang="de-CH" sz="1400" b="1" baseline="0"/>
              <a:t> Institut</a:t>
            </a:r>
            <a:endParaRPr lang="de-CH" sz="1400" b="1"/>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endParaRPr lang="de-CH"/>
          </a:p>
        </p:txBody>
      </p:sp>
      <p:sp>
        <p:nvSpPr>
          <p:cNvPr id="3" name="Inhaltsplatzhalter 2"/>
          <p:cNvSpPr>
            <a:spLocks noGrp="1"/>
          </p:cNvSpPr>
          <p:nvPr>
            <p:ph idx="1"/>
          </p:nvPr>
        </p:nvSpPr>
        <p:spPr>
          <a:xfrm>
            <a:off x="900114" y="1816150"/>
            <a:ext cx="7343775" cy="2915840"/>
          </a:xfrm>
        </p:spPr>
        <p:txBody>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endParaRPr lang="de-CH" dirty="0"/>
          </a:p>
        </p:txBody>
      </p:sp>
      <p:sp>
        <p:nvSpPr>
          <p:cNvPr id="6" name="Foliennummernplatzhalter 5"/>
          <p:cNvSpPr>
            <a:spLocks noGrp="1"/>
          </p:cNvSpPr>
          <p:nvPr>
            <p:ph type="sldNum" sz="quarter" idx="12"/>
          </p:nvPr>
        </p:nvSpPr>
        <p:spPr/>
        <p:txBody>
          <a:bodyPr/>
          <a:lstStyle>
            <a:lvl1pPr>
              <a:defRPr/>
            </a:lvl1pPr>
          </a:lstStyle>
          <a:p>
            <a:r>
              <a:rPr lang="de-CH"/>
              <a:t>Seite </a:t>
            </a:r>
            <a:fld id="{298DDF54-96CA-4706-AFE9-54D71408EAE8}" type="slidenum">
              <a:rPr lang="de-CH"/>
              <a:pPr/>
              <a:t>‹#›</a:t>
            </a:fld>
            <a:endParaRPr lang="de-CH"/>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el und Inhalt 2sp">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endParaRPr lang="de-CH"/>
          </a:p>
        </p:txBody>
      </p:sp>
      <p:sp>
        <p:nvSpPr>
          <p:cNvPr id="3" name="Inhaltsplatzhalter 2"/>
          <p:cNvSpPr>
            <a:spLocks noGrp="1"/>
          </p:cNvSpPr>
          <p:nvPr>
            <p:ph idx="1"/>
          </p:nvPr>
        </p:nvSpPr>
        <p:spPr>
          <a:xfrm>
            <a:off x="900114" y="1653779"/>
            <a:ext cx="3529011" cy="2915840"/>
          </a:xfrm>
        </p:spPr>
        <p:txBody>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CH" dirty="0"/>
          </a:p>
        </p:txBody>
      </p:sp>
      <p:sp>
        <p:nvSpPr>
          <p:cNvPr id="4" name="Datumsplatzhalter 3"/>
          <p:cNvSpPr>
            <a:spLocks noGrp="1"/>
          </p:cNvSpPr>
          <p:nvPr>
            <p:ph type="dt" sz="half" idx="10"/>
          </p:nvPr>
        </p:nvSpPr>
        <p:spPr>
          <a:xfrm>
            <a:off x="900114" y="4893469"/>
            <a:ext cx="935037" cy="161925"/>
          </a:xfrm>
          <a:prstGeom prst="rect">
            <a:avLst/>
          </a:prstGeom>
        </p:spPr>
        <p:txBody>
          <a:bodyPr/>
          <a:lstStyle>
            <a:lvl1pPr>
              <a:defRPr/>
            </a:lvl1pPr>
          </a:lstStyle>
          <a:p>
            <a:fld id="{55DEFF01-2D73-4C5E-9EFF-7CA45581418C}" type="datetime1">
              <a:rPr lang="de-CH"/>
              <a:pPr/>
              <a:t>08.11.2021</a:t>
            </a:fld>
            <a:endParaRPr lang="de-CH"/>
          </a:p>
        </p:txBody>
      </p:sp>
      <p:sp>
        <p:nvSpPr>
          <p:cNvPr id="5" name="Fußzeilenplatzhalter 4"/>
          <p:cNvSpPr>
            <a:spLocks noGrp="1"/>
          </p:cNvSpPr>
          <p:nvPr>
            <p:ph type="ftr" sz="quarter" idx="11"/>
          </p:nvPr>
        </p:nvSpPr>
        <p:spPr>
          <a:xfrm>
            <a:off x="1908176" y="4893469"/>
            <a:ext cx="5256213" cy="161925"/>
          </a:xfrm>
          <a:prstGeom prst="rect">
            <a:avLst/>
          </a:prstGeom>
        </p:spPr>
        <p:txBody>
          <a:bodyPr/>
          <a:lstStyle>
            <a:lvl1pPr>
              <a:defRPr/>
            </a:lvl1pPr>
          </a:lstStyle>
          <a:p>
            <a:r>
              <a:rPr lang="de-CH" err="1"/>
              <a:t>TEDxAllianz</a:t>
            </a:r>
            <a:r>
              <a:rPr lang="de-CH"/>
              <a:t> Zürich, Katja Rost </a:t>
            </a:r>
          </a:p>
        </p:txBody>
      </p:sp>
      <p:sp>
        <p:nvSpPr>
          <p:cNvPr id="6" name="Foliennummernplatzhalter 5"/>
          <p:cNvSpPr>
            <a:spLocks noGrp="1"/>
          </p:cNvSpPr>
          <p:nvPr>
            <p:ph type="sldNum" sz="quarter" idx="12"/>
          </p:nvPr>
        </p:nvSpPr>
        <p:spPr/>
        <p:txBody>
          <a:bodyPr/>
          <a:lstStyle>
            <a:lvl1pPr>
              <a:defRPr/>
            </a:lvl1pPr>
          </a:lstStyle>
          <a:p>
            <a:r>
              <a:rPr lang="de-CH"/>
              <a:t>Seite </a:t>
            </a:r>
            <a:fld id="{298DDF54-96CA-4706-AFE9-54D71408EAE8}" type="slidenum">
              <a:rPr lang="de-CH"/>
              <a:pPr/>
              <a:t>‹#›</a:t>
            </a:fld>
            <a:endParaRPr lang="de-CH"/>
          </a:p>
        </p:txBody>
      </p:sp>
      <p:sp>
        <p:nvSpPr>
          <p:cNvPr id="8" name="Inhaltsplatzhalter 7"/>
          <p:cNvSpPr>
            <a:spLocks noGrp="1"/>
          </p:cNvSpPr>
          <p:nvPr>
            <p:ph sz="quarter" idx="13"/>
          </p:nvPr>
        </p:nvSpPr>
        <p:spPr>
          <a:xfrm>
            <a:off x="4714876" y="1653779"/>
            <a:ext cx="3529012" cy="2915840"/>
          </a:xfrm>
        </p:spPr>
        <p:txBody>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CH"/>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el und Inhalt (Text / Bi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endParaRPr lang="de-CH"/>
          </a:p>
        </p:txBody>
      </p:sp>
      <p:sp>
        <p:nvSpPr>
          <p:cNvPr id="3" name="Inhaltsplatzhalter 2"/>
          <p:cNvSpPr>
            <a:spLocks noGrp="1"/>
          </p:cNvSpPr>
          <p:nvPr>
            <p:ph idx="1"/>
          </p:nvPr>
        </p:nvSpPr>
        <p:spPr>
          <a:xfrm>
            <a:off x="900114" y="1653779"/>
            <a:ext cx="3529011" cy="2915840"/>
          </a:xfrm>
        </p:spPr>
        <p:txBody>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CH" dirty="0"/>
          </a:p>
        </p:txBody>
      </p:sp>
      <p:sp>
        <p:nvSpPr>
          <p:cNvPr id="4" name="Datumsplatzhalter 3"/>
          <p:cNvSpPr>
            <a:spLocks noGrp="1"/>
          </p:cNvSpPr>
          <p:nvPr>
            <p:ph type="dt" sz="half" idx="10"/>
          </p:nvPr>
        </p:nvSpPr>
        <p:spPr>
          <a:xfrm>
            <a:off x="900114" y="4893469"/>
            <a:ext cx="935037" cy="161925"/>
          </a:xfrm>
          <a:prstGeom prst="rect">
            <a:avLst/>
          </a:prstGeom>
        </p:spPr>
        <p:txBody>
          <a:bodyPr/>
          <a:lstStyle>
            <a:lvl1pPr>
              <a:defRPr/>
            </a:lvl1pPr>
          </a:lstStyle>
          <a:p>
            <a:fld id="{55DEFF01-2D73-4C5E-9EFF-7CA45581418C}" type="datetime1">
              <a:rPr lang="de-CH"/>
              <a:pPr/>
              <a:t>08.11.2021</a:t>
            </a:fld>
            <a:endParaRPr lang="de-CH"/>
          </a:p>
        </p:txBody>
      </p:sp>
      <p:sp>
        <p:nvSpPr>
          <p:cNvPr id="5" name="Fußzeilenplatzhalter 4"/>
          <p:cNvSpPr>
            <a:spLocks noGrp="1"/>
          </p:cNvSpPr>
          <p:nvPr>
            <p:ph type="ftr" sz="quarter" idx="11"/>
          </p:nvPr>
        </p:nvSpPr>
        <p:spPr>
          <a:xfrm>
            <a:off x="1908176" y="4893469"/>
            <a:ext cx="5256213" cy="161925"/>
          </a:xfrm>
          <a:prstGeom prst="rect">
            <a:avLst/>
          </a:prstGeom>
        </p:spPr>
        <p:txBody>
          <a:bodyPr/>
          <a:lstStyle>
            <a:lvl1pPr>
              <a:defRPr/>
            </a:lvl1pPr>
          </a:lstStyle>
          <a:p>
            <a:r>
              <a:rPr lang="de-CH"/>
              <a:t>Titel der Präsentation, Autor</a:t>
            </a:r>
          </a:p>
        </p:txBody>
      </p:sp>
      <p:sp>
        <p:nvSpPr>
          <p:cNvPr id="6" name="Foliennummernplatzhalter 5"/>
          <p:cNvSpPr>
            <a:spLocks noGrp="1"/>
          </p:cNvSpPr>
          <p:nvPr>
            <p:ph type="sldNum" sz="quarter" idx="12"/>
          </p:nvPr>
        </p:nvSpPr>
        <p:spPr/>
        <p:txBody>
          <a:bodyPr/>
          <a:lstStyle>
            <a:lvl1pPr>
              <a:defRPr/>
            </a:lvl1pPr>
          </a:lstStyle>
          <a:p>
            <a:r>
              <a:rPr lang="de-CH"/>
              <a:t>Seite </a:t>
            </a:r>
            <a:fld id="{298DDF54-96CA-4706-AFE9-54D71408EAE8}" type="slidenum">
              <a:rPr lang="de-CH"/>
              <a:pPr/>
              <a:t>‹#›</a:t>
            </a:fld>
            <a:endParaRPr lang="de-CH"/>
          </a:p>
        </p:txBody>
      </p:sp>
      <p:sp>
        <p:nvSpPr>
          <p:cNvPr id="10" name="Bildplatzhalter 9"/>
          <p:cNvSpPr>
            <a:spLocks noGrp="1"/>
          </p:cNvSpPr>
          <p:nvPr>
            <p:ph type="pic" sz="quarter" idx="13"/>
          </p:nvPr>
        </p:nvSpPr>
        <p:spPr>
          <a:xfrm>
            <a:off x="4716464" y="1653779"/>
            <a:ext cx="3527425" cy="2915840"/>
          </a:xfrm>
        </p:spPr>
        <p:txBody>
          <a:bodyPr/>
          <a:lstStyle/>
          <a:p>
            <a:r>
              <a:rPr lang="de-DE"/>
              <a:t>Bild durch Klicken auf Symbol hinzufügen</a:t>
            </a:r>
            <a:endParaRPr lang="de-CH"/>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el und Inhalt (Bild /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endParaRPr lang="de-CH"/>
          </a:p>
        </p:txBody>
      </p:sp>
      <p:sp>
        <p:nvSpPr>
          <p:cNvPr id="3" name="Inhaltsplatzhalter 2"/>
          <p:cNvSpPr>
            <a:spLocks noGrp="1"/>
          </p:cNvSpPr>
          <p:nvPr>
            <p:ph idx="1"/>
          </p:nvPr>
        </p:nvSpPr>
        <p:spPr>
          <a:xfrm>
            <a:off x="4716464" y="1653779"/>
            <a:ext cx="3529011" cy="2915840"/>
          </a:xfrm>
        </p:spPr>
        <p:txBody>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CH" dirty="0"/>
          </a:p>
        </p:txBody>
      </p:sp>
      <p:sp>
        <p:nvSpPr>
          <p:cNvPr id="4" name="Datumsplatzhalter 3"/>
          <p:cNvSpPr>
            <a:spLocks noGrp="1"/>
          </p:cNvSpPr>
          <p:nvPr>
            <p:ph type="dt" sz="half" idx="10"/>
          </p:nvPr>
        </p:nvSpPr>
        <p:spPr>
          <a:xfrm>
            <a:off x="900114" y="4893469"/>
            <a:ext cx="935037" cy="161925"/>
          </a:xfrm>
          <a:prstGeom prst="rect">
            <a:avLst/>
          </a:prstGeom>
        </p:spPr>
        <p:txBody>
          <a:bodyPr/>
          <a:lstStyle>
            <a:lvl1pPr>
              <a:defRPr/>
            </a:lvl1pPr>
          </a:lstStyle>
          <a:p>
            <a:fld id="{55DEFF01-2D73-4C5E-9EFF-7CA45581418C}" type="datetime1">
              <a:rPr lang="de-CH"/>
              <a:pPr/>
              <a:t>08.11.2021</a:t>
            </a:fld>
            <a:endParaRPr lang="de-CH"/>
          </a:p>
        </p:txBody>
      </p:sp>
      <p:sp>
        <p:nvSpPr>
          <p:cNvPr id="5" name="Fußzeilenplatzhalter 4"/>
          <p:cNvSpPr>
            <a:spLocks noGrp="1"/>
          </p:cNvSpPr>
          <p:nvPr>
            <p:ph type="ftr" sz="quarter" idx="11"/>
          </p:nvPr>
        </p:nvSpPr>
        <p:spPr>
          <a:xfrm>
            <a:off x="1908176" y="4893469"/>
            <a:ext cx="5256213" cy="161925"/>
          </a:xfrm>
          <a:prstGeom prst="rect">
            <a:avLst/>
          </a:prstGeom>
        </p:spPr>
        <p:txBody>
          <a:bodyPr/>
          <a:lstStyle>
            <a:lvl1pPr>
              <a:defRPr/>
            </a:lvl1pPr>
          </a:lstStyle>
          <a:p>
            <a:r>
              <a:rPr lang="de-CH" err="1"/>
              <a:t>TEDxAllianz</a:t>
            </a:r>
            <a:r>
              <a:rPr lang="de-CH"/>
              <a:t> Zürich, Katja Rost</a:t>
            </a:r>
          </a:p>
        </p:txBody>
      </p:sp>
      <p:sp>
        <p:nvSpPr>
          <p:cNvPr id="6" name="Foliennummernplatzhalter 5"/>
          <p:cNvSpPr>
            <a:spLocks noGrp="1"/>
          </p:cNvSpPr>
          <p:nvPr>
            <p:ph type="sldNum" sz="quarter" idx="12"/>
          </p:nvPr>
        </p:nvSpPr>
        <p:spPr/>
        <p:txBody>
          <a:bodyPr/>
          <a:lstStyle>
            <a:lvl1pPr>
              <a:defRPr/>
            </a:lvl1pPr>
          </a:lstStyle>
          <a:p>
            <a:r>
              <a:rPr lang="de-CH"/>
              <a:t>Seite </a:t>
            </a:r>
            <a:fld id="{298DDF54-96CA-4706-AFE9-54D71408EAE8}" type="slidenum">
              <a:rPr lang="de-CH"/>
              <a:pPr/>
              <a:t>‹#›</a:t>
            </a:fld>
            <a:endParaRPr lang="de-CH"/>
          </a:p>
        </p:txBody>
      </p:sp>
      <p:sp>
        <p:nvSpPr>
          <p:cNvPr id="10" name="Bildplatzhalter 9"/>
          <p:cNvSpPr>
            <a:spLocks noGrp="1"/>
          </p:cNvSpPr>
          <p:nvPr>
            <p:ph type="pic" sz="quarter" idx="13"/>
          </p:nvPr>
        </p:nvSpPr>
        <p:spPr>
          <a:xfrm>
            <a:off x="900114" y="1653779"/>
            <a:ext cx="3527425" cy="2915840"/>
          </a:xfrm>
        </p:spPr>
        <p:txBody>
          <a:bodyPr/>
          <a:lstStyle/>
          <a:p>
            <a:r>
              <a:rPr lang="de-DE"/>
              <a:t>Bild durch Klicken auf Symbol hinzufügen</a:t>
            </a:r>
            <a:endParaRPr lang="de-CH"/>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1.tif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900114" y="951310"/>
            <a:ext cx="7343775" cy="377428"/>
          </a:xfrm>
          <a:prstGeom prst="rect">
            <a:avLst/>
          </a:prstGeom>
          <a:noFill/>
          <a:ln w="9525">
            <a:noFill/>
            <a:miter lim="800000"/>
            <a:headEnd/>
            <a:tailEnd/>
          </a:ln>
          <a:effectLst/>
        </p:spPr>
        <p:txBody>
          <a:bodyPr vert="horz" wrap="square" lIns="0" tIns="36000" rIns="0" bIns="0" numCol="1" anchor="t" anchorCtr="0" compatLnSpc="1">
            <a:prstTxWarp prst="textNoShape">
              <a:avLst/>
            </a:prstTxWarp>
          </a:bodyPr>
          <a:lstStyle/>
          <a:p>
            <a:pPr lvl="0"/>
            <a:r>
              <a:rPr lang="de-CH" dirty="0"/>
              <a:t>Titelmasterformat durch Klicken bearbeiten</a:t>
            </a:r>
          </a:p>
        </p:txBody>
      </p:sp>
      <p:sp>
        <p:nvSpPr>
          <p:cNvPr id="1027" name="Rectangle 3"/>
          <p:cNvSpPr>
            <a:spLocks noGrp="1" noChangeArrowheads="1"/>
          </p:cNvSpPr>
          <p:nvPr>
            <p:ph type="body" idx="1"/>
          </p:nvPr>
        </p:nvSpPr>
        <p:spPr bwMode="auto">
          <a:xfrm>
            <a:off x="900114" y="1653779"/>
            <a:ext cx="7343775" cy="2915840"/>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p>
            <a:pPr lvl="0"/>
            <a:r>
              <a:rPr lang="de-CH"/>
              <a:t>Textmasterformate durch Klicken bearbeiten</a:t>
            </a:r>
          </a:p>
          <a:p>
            <a:pPr lvl="1"/>
            <a:r>
              <a:rPr lang="de-CH"/>
              <a:t>Zweite Ebene</a:t>
            </a:r>
          </a:p>
          <a:p>
            <a:pPr lvl="2"/>
            <a:r>
              <a:rPr lang="de-CH"/>
              <a:t>Dritte Ebene</a:t>
            </a:r>
          </a:p>
          <a:p>
            <a:pPr lvl="3"/>
            <a:r>
              <a:rPr lang="de-CH"/>
              <a:t>Vierte Ebene</a:t>
            </a:r>
          </a:p>
          <a:p>
            <a:pPr lvl="4"/>
            <a:r>
              <a:rPr lang="de-CH"/>
              <a:t>Fünfte Ebene</a:t>
            </a:r>
          </a:p>
        </p:txBody>
      </p:sp>
      <p:sp>
        <p:nvSpPr>
          <p:cNvPr id="1030" name="Rectangle 6"/>
          <p:cNvSpPr>
            <a:spLocks noGrp="1" noChangeArrowheads="1"/>
          </p:cNvSpPr>
          <p:nvPr>
            <p:ph type="sldNum" sz="quarter" idx="4"/>
          </p:nvPr>
        </p:nvSpPr>
        <p:spPr bwMode="auto">
          <a:xfrm>
            <a:off x="7451726" y="4893469"/>
            <a:ext cx="792163" cy="161925"/>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lvl1pPr algn="r">
              <a:defRPr sz="1000"/>
            </a:lvl1pPr>
          </a:lstStyle>
          <a:p>
            <a:r>
              <a:rPr lang="de-CH" err="1"/>
              <a:t>page</a:t>
            </a:r>
            <a:r>
              <a:rPr lang="de-CH"/>
              <a:t> </a:t>
            </a:r>
            <a:fld id="{45B55F50-8663-4465-A6C3-5F55140633EF}" type="slidenum">
              <a:rPr lang="de-CH" smtClean="0"/>
              <a:pPr/>
              <a:t>‹#›</a:t>
            </a:fld>
            <a:endParaRPr lang="de-CH"/>
          </a:p>
        </p:txBody>
      </p:sp>
      <p:sp>
        <p:nvSpPr>
          <p:cNvPr id="1034" name="Line 10"/>
          <p:cNvSpPr>
            <a:spLocks noChangeShapeType="1"/>
          </p:cNvSpPr>
          <p:nvPr/>
        </p:nvSpPr>
        <p:spPr bwMode="auto">
          <a:xfrm>
            <a:off x="0" y="844154"/>
            <a:ext cx="9144000" cy="0"/>
          </a:xfrm>
          <a:prstGeom prst="line">
            <a:avLst/>
          </a:prstGeom>
          <a:noFill/>
          <a:ln w="15875">
            <a:solidFill>
              <a:schemeClr val="accent2"/>
            </a:solidFill>
            <a:round/>
            <a:headEnd/>
            <a:tailEnd/>
          </a:ln>
          <a:effectLst/>
        </p:spPr>
        <p:txBody>
          <a:bodyPr/>
          <a:lstStyle/>
          <a:p>
            <a:endParaRPr lang="de-CH"/>
          </a:p>
        </p:txBody>
      </p:sp>
      <p:pic>
        <p:nvPicPr>
          <p:cNvPr id="8" name="Grafik 7" descr="uzh_logo_e_pos_grau_1mm.tif"/>
          <p:cNvPicPr>
            <a:picLocks noChangeAspect="1"/>
          </p:cNvPicPr>
          <p:nvPr/>
        </p:nvPicPr>
        <p:blipFill>
          <a:blip r:embed="rId9" cstate="print"/>
          <a:stretch>
            <a:fillRect/>
          </a:stretch>
        </p:blipFill>
        <p:spPr>
          <a:xfrm>
            <a:off x="168816" y="64726"/>
            <a:ext cx="2026920" cy="684276"/>
          </a:xfrm>
          <a:prstGeom prst="rect">
            <a:avLst/>
          </a:prstGeom>
        </p:spPr>
      </p:pic>
    </p:spTree>
  </p:cSld>
  <p:clrMap bg1="lt1" tx1="dk1" bg2="lt2" tx2="dk2" accent1="accent1" accent2="accent2" accent3="accent3" accent4="accent4" accent5="accent5" accent6="accent6" hlink="hlink" folHlink="folHlink"/>
  <p:sldLayoutIdLst>
    <p:sldLayoutId id="2147483655" r:id="rId1"/>
    <p:sldLayoutId id="2147483649" r:id="rId2"/>
    <p:sldLayoutId id="2147483651" r:id="rId3"/>
    <p:sldLayoutId id="2147483650" r:id="rId4"/>
    <p:sldLayoutId id="2147483652" r:id="rId5"/>
    <p:sldLayoutId id="2147483653" r:id="rId6"/>
    <p:sldLayoutId id="2147483654" r:id="rId7"/>
  </p:sldLayoutIdLst>
  <p:hf hdr="0"/>
  <p:txStyles>
    <p:titleStyle>
      <a:lvl1pPr algn="l" rtl="0" eaLnBrk="1" fontAlgn="base" hangingPunct="1">
        <a:spcBef>
          <a:spcPct val="0"/>
        </a:spcBef>
        <a:spcAft>
          <a:spcPct val="0"/>
        </a:spcAft>
        <a:defRPr sz="2400" b="1">
          <a:solidFill>
            <a:schemeClr val="tx2"/>
          </a:solidFill>
          <a:latin typeface="+mj-lt"/>
          <a:ea typeface="+mj-ea"/>
          <a:cs typeface="+mj-cs"/>
        </a:defRPr>
      </a:lvl1pPr>
      <a:lvl2pPr algn="l" rtl="0" eaLnBrk="1" fontAlgn="base" hangingPunct="1">
        <a:spcBef>
          <a:spcPct val="0"/>
        </a:spcBef>
        <a:spcAft>
          <a:spcPct val="0"/>
        </a:spcAft>
        <a:defRPr sz="2400" b="1">
          <a:solidFill>
            <a:schemeClr val="tx2"/>
          </a:solidFill>
          <a:latin typeface="Arial" charset="0"/>
          <a:cs typeface="Arial" charset="0"/>
        </a:defRPr>
      </a:lvl2pPr>
      <a:lvl3pPr algn="l" rtl="0" eaLnBrk="1" fontAlgn="base" hangingPunct="1">
        <a:spcBef>
          <a:spcPct val="0"/>
        </a:spcBef>
        <a:spcAft>
          <a:spcPct val="0"/>
        </a:spcAft>
        <a:defRPr sz="2400" b="1">
          <a:solidFill>
            <a:schemeClr val="tx2"/>
          </a:solidFill>
          <a:latin typeface="Arial" charset="0"/>
          <a:cs typeface="Arial" charset="0"/>
        </a:defRPr>
      </a:lvl3pPr>
      <a:lvl4pPr algn="l" rtl="0" eaLnBrk="1" fontAlgn="base" hangingPunct="1">
        <a:spcBef>
          <a:spcPct val="0"/>
        </a:spcBef>
        <a:spcAft>
          <a:spcPct val="0"/>
        </a:spcAft>
        <a:defRPr sz="2400" b="1">
          <a:solidFill>
            <a:schemeClr val="tx2"/>
          </a:solidFill>
          <a:latin typeface="Arial" charset="0"/>
          <a:cs typeface="Arial" charset="0"/>
        </a:defRPr>
      </a:lvl4pPr>
      <a:lvl5pPr algn="l" rtl="0" eaLnBrk="1" fontAlgn="base" hangingPunct="1">
        <a:spcBef>
          <a:spcPct val="0"/>
        </a:spcBef>
        <a:spcAft>
          <a:spcPct val="0"/>
        </a:spcAft>
        <a:defRPr sz="2400" b="1">
          <a:solidFill>
            <a:schemeClr val="tx2"/>
          </a:solidFill>
          <a:latin typeface="Arial" charset="0"/>
          <a:cs typeface="Arial" charset="0"/>
        </a:defRPr>
      </a:lvl5pPr>
      <a:lvl6pPr marL="457200" algn="l" rtl="0" eaLnBrk="1" fontAlgn="base" hangingPunct="1">
        <a:spcBef>
          <a:spcPct val="0"/>
        </a:spcBef>
        <a:spcAft>
          <a:spcPct val="0"/>
        </a:spcAft>
        <a:defRPr sz="2400" b="1">
          <a:solidFill>
            <a:schemeClr val="tx2"/>
          </a:solidFill>
          <a:latin typeface="Arial" charset="0"/>
          <a:cs typeface="Arial" charset="0"/>
        </a:defRPr>
      </a:lvl6pPr>
      <a:lvl7pPr marL="914400" algn="l" rtl="0" eaLnBrk="1" fontAlgn="base" hangingPunct="1">
        <a:spcBef>
          <a:spcPct val="0"/>
        </a:spcBef>
        <a:spcAft>
          <a:spcPct val="0"/>
        </a:spcAft>
        <a:defRPr sz="2400" b="1">
          <a:solidFill>
            <a:schemeClr val="tx2"/>
          </a:solidFill>
          <a:latin typeface="Arial" charset="0"/>
          <a:cs typeface="Arial" charset="0"/>
        </a:defRPr>
      </a:lvl7pPr>
      <a:lvl8pPr marL="1371600" algn="l" rtl="0" eaLnBrk="1" fontAlgn="base" hangingPunct="1">
        <a:spcBef>
          <a:spcPct val="0"/>
        </a:spcBef>
        <a:spcAft>
          <a:spcPct val="0"/>
        </a:spcAft>
        <a:defRPr sz="2400" b="1">
          <a:solidFill>
            <a:schemeClr val="tx2"/>
          </a:solidFill>
          <a:latin typeface="Arial" charset="0"/>
          <a:cs typeface="Arial" charset="0"/>
        </a:defRPr>
      </a:lvl8pPr>
      <a:lvl9pPr marL="1828800" algn="l" rtl="0" eaLnBrk="1" fontAlgn="base" hangingPunct="1">
        <a:spcBef>
          <a:spcPct val="0"/>
        </a:spcBef>
        <a:spcAft>
          <a:spcPct val="0"/>
        </a:spcAft>
        <a:defRPr sz="2400" b="1">
          <a:solidFill>
            <a:schemeClr val="tx2"/>
          </a:solidFill>
          <a:latin typeface="Arial" charset="0"/>
          <a:cs typeface="Arial" charset="0"/>
        </a:defRPr>
      </a:lvl9pPr>
    </p:titleStyle>
    <p:bodyStyle>
      <a:lvl1pPr algn="l" rtl="0" eaLnBrk="1" fontAlgn="base" hangingPunct="1">
        <a:spcBef>
          <a:spcPct val="40000"/>
        </a:spcBef>
        <a:spcAft>
          <a:spcPct val="0"/>
        </a:spcAft>
        <a:buFont typeface="Arial" charset="0"/>
        <a:defRPr sz="1700">
          <a:solidFill>
            <a:schemeClr val="tx1"/>
          </a:solidFill>
          <a:latin typeface="+mn-lt"/>
          <a:ea typeface="+mn-ea"/>
          <a:cs typeface="+mn-cs"/>
        </a:defRPr>
      </a:lvl1pPr>
      <a:lvl2pPr marL="346075" indent="-344488" algn="l" rtl="0" eaLnBrk="1" fontAlgn="base" hangingPunct="1">
        <a:spcBef>
          <a:spcPct val="40000"/>
        </a:spcBef>
        <a:spcAft>
          <a:spcPct val="0"/>
        </a:spcAft>
        <a:buFont typeface="Arial" charset="0"/>
        <a:buChar char="–"/>
        <a:defRPr sz="1700">
          <a:solidFill>
            <a:schemeClr val="tx1"/>
          </a:solidFill>
          <a:latin typeface="+mn-lt"/>
          <a:cs typeface="+mn-cs"/>
        </a:defRPr>
      </a:lvl2pPr>
      <a:lvl3pPr marL="714375" indent="-366713" algn="l" rtl="0" eaLnBrk="1" fontAlgn="base" hangingPunct="1">
        <a:spcBef>
          <a:spcPct val="40000"/>
        </a:spcBef>
        <a:spcAft>
          <a:spcPct val="0"/>
        </a:spcAft>
        <a:buFont typeface="Arial" charset="0"/>
        <a:buChar char="–"/>
        <a:defRPr sz="1700">
          <a:solidFill>
            <a:schemeClr val="tx1"/>
          </a:solidFill>
          <a:latin typeface="+mn-lt"/>
          <a:cs typeface="+mn-cs"/>
        </a:defRPr>
      </a:lvl3pPr>
      <a:lvl4pPr marL="1069975" indent="-354013" algn="l" rtl="0" eaLnBrk="1" fontAlgn="base" hangingPunct="1">
        <a:spcBef>
          <a:spcPct val="40000"/>
        </a:spcBef>
        <a:spcAft>
          <a:spcPct val="0"/>
        </a:spcAft>
        <a:buFont typeface="Arial" charset="0"/>
        <a:buChar char="–"/>
        <a:defRPr sz="1700">
          <a:solidFill>
            <a:schemeClr val="tx1"/>
          </a:solidFill>
          <a:latin typeface="+mn-lt"/>
          <a:cs typeface="+mn-cs"/>
        </a:defRPr>
      </a:lvl4pPr>
      <a:lvl5pPr marL="1438275" indent="-366713" algn="l" rtl="0" eaLnBrk="1" fontAlgn="base" hangingPunct="1">
        <a:spcBef>
          <a:spcPct val="40000"/>
        </a:spcBef>
        <a:spcAft>
          <a:spcPct val="0"/>
        </a:spcAft>
        <a:buFont typeface="Arial" charset="0"/>
        <a:buChar char="–"/>
        <a:defRPr sz="1700">
          <a:solidFill>
            <a:schemeClr val="tx1"/>
          </a:solidFill>
          <a:latin typeface="+mn-lt"/>
          <a:cs typeface="+mn-cs"/>
        </a:defRPr>
      </a:lvl5pPr>
      <a:lvl6pPr marL="1895475" indent="-366713" algn="l" rtl="0" eaLnBrk="1" fontAlgn="base" hangingPunct="1">
        <a:spcBef>
          <a:spcPct val="40000"/>
        </a:spcBef>
        <a:spcAft>
          <a:spcPct val="0"/>
        </a:spcAft>
        <a:buFont typeface="Arial" charset="0"/>
        <a:buChar char="–"/>
        <a:defRPr sz="1700">
          <a:solidFill>
            <a:schemeClr val="tx1"/>
          </a:solidFill>
          <a:latin typeface="+mn-lt"/>
          <a:cs typeface="+mn-cs"/>
        </a:defRPr>
      </a:lvl6pPr>
      <a:lvl7pPr marL="2352675" indent="-366713" algn="l" rtl="0" eaLnBrk="1" fontAlgn="base" hangingPunct="1">
        <a:spcBef>
          <a:spcPct val="40000"/>
        </a:spcBef>
        <a:spcAft>
          <a:spcPct val="0"/>
        </a:spcAft>
        <a:buFont typeface="Arial" charset="0"/>
        <a:buChar char="–"/>
        <a:defRPr sz="1700">
          <a:solidFill>
            <a:schemeClr val="tx1"/>
          </a:solidFill>
          <a:latin typeface="+mn-lt"/>
          <a:cs typeface="+mn-cs"/>
        </a:defRPr>
      </a:lvl7pPr>
      <a:lvl8pPr marL="2809875" indent="-366713" algn="l" rtl="0" eaLnBrk="1" fontAlgn="base" hangingPunct="1">
        <a:spcBef>
          <a:spcPct val="40000"/>
        </a:spcBef>
        <a:spcAft>
          <a:spcPct val="0"/>
        </a:spcAft>
        <a:buFont typeface="Arial" charset="0"/>
        <a:buChar char="–"/>
        <a:defRPr sz="1700">
          <a:solidFill>
            <a:schemeClr val="tx1"/>
          </a:solidFill>
          <a:latin typeface="+mn-lt"/>
          <a:cs typeface="+mn-cs"/>
        </a:defRPr>
      </a:lvl8pPr>
      <a:lvl9pPr marL="3267075" indent="-366713" algn="l" rtl="0" eaLnBrk="1" fontAlgn="base" hangingPunct="1">
        <a:spcBef>
          <a:spcPct val="40000"/>
        </a:spcBef>
        <a:spcAft>
          <a:spcPct val="0"/>
        </a:spcAft>
        <a:buFont typeface="Arial" charset="0"/>
        <a:buChar char="–"/>
        <a:defRPr sz="1700">
          <a:solidFill>
            <a:schemeClr val="tx1"/>
          </a:solidFill>
          <a:latin typeface="+mn-lt"/>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3.jpeg"/><Relationship Id="rId4" Type="http://schemas.openxmlformats.org/officeDocument/2006/relationships/image" Target="https://upload.wikimedia.org/wikipedia/commons/0/0c/San_Buenaventura_recibe_el_h%C3%A1bito_de_San_Francisco%2C_por_Francisco_de_Herrera_el_Viejo.jpg" TargetMode="External"/></Relationships>
</file>

<file path=ppt/slides/_rels/slide10.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3" Type="http://schemas.openxmlformats.org/officeDocument/2006/relationships/image" Target="../media/image18.emf"/><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2" Type="http://schemas.openxmlformats.org/officeDocument/2006/relationships/image" Target="../media/image18.emf"/><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pn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8">
            <a:extLst>
              <a:ext uri="{FF2B5EF4-FFF2-40B4-BE49-F238E27FC236}">
                <a16:creationId xmlns:a16="http://schemas.microsoft.com/office/drawing/2014/main" id="{31FAD839-7A6E-184F-8BC1-C3503C7BEA6E}"/>
              </a:ext>
            </a:extLst>
          </p:cNvPr>
          <p:cNvSpPr>
            <a:spLocks noChangeArrowheads="1"/>
          </p:cNvSpPr>
          <p:nvPr/>
        </p:nvSpPr>
        <p:spPr bwMode="auto">
          <a:xfrm>
            <a:off x="-14927" y="-1028651"/>
            <a:ext cx="14501496"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de-DE" dirty="0"/>
          </a:p>
        </p:txBody>
      </p:sp>
      <p:pic>
        <p:nvPicPr>
          <p:cNvPr id="1031" name="Grafik 1" descr="Ordensgemeinschaft – Wikipedia">
            <a:extLst>
              <a:ext uri="{FF2B5EF4-FFF2-40B4-BE49-F238E27FC236}">
                <a16:creationId xmlns:a16="http://schemas.microsoft.com/office/drawing/2014/main" id="{8BEE284F-262B-A243-97C4-A3695A7B16F4}"/>
              </a:ext>
            </a:extLst>
          </p:cNvPr>
          <p:cNvPicPr>
            <a:picLocks noChangeAspect="1" noChangeArrowheads="1"/>
          </p:cNvPicPr>
          <p:nvPr/>
        </p:nvPicPr>
        <p:blipFill>
          <a:blip r:embed="rId3" r:link="rId4" cstate="print">
            <a:extLst>
              <a:ext uri="{28A0092B-C50C-407E-A947-70E740481C1C}">
                <a14:useLocalDpi xmlns:a14="http://schemas.microsoft.com/office/drawing/2010/main" val="0"/>
              </a:ext>
            </a:extLst>
          </a:blip>
          <a:srcRect/>
          <a:stretch>
            <a:fillRect/>
          </a:stretch>
        </p:blipFill>
        <p:spPr bwMode="auto">
          <a:xfrm>
            <a:off x="-14928" y="-1028650"/>
            <a:ext cx="9143999" cy="9949638"/>
          </a:xfrm>
          <a:prstGeom prst="rect">
            <a:avLst/>
          </a:prstGeom>
          <a:noFill/>
          <a:extLst>
            <a:ext uri="{909E8E84-426E-40DD-AFC4-6F175D3DCCD1}">
              <a14:hiddenFill xmlns:a14="http://schemas.microsoft.com/office/drawing/2010/main">
                <a:solidFill>
                  <a:srgbClr val="FFFFFF"/>
                </a:solidFill>
              </a14:hiddenFill>
            </a:ext>
          </a:extLst>
        </p:spPr>
      </p:pic>
      <p:sp>
        <p:nvSpPr>
          <p:cNvPr id="2050" name="Rectangle 2"/>
          <p:cNvSpPr>
            <a:spLocks noGrp="1" noChangeArrowheads="1"/>
          </p:cNvSpPr>
          <p:nvPr>
            <p:ph type="ctrTitle"/>
          </p:nvPr>
        </p:nvSpPr>
        <p:spPr>
          <a:xfrm>
            <a:off x="1187624" y="2787998"/>
            <a:ext cx="6408712" cy="1295920"/>
          </a:xfrm>
          <a:solidFill>
            <a:schemeClr val="tx1">
              <a:alpha val="55000"/>
            </a:schemeClr>
          </a:solidFill>
        </p:spPr>
        <p:txBody>
          <a:bodyPr/>
          <a:lstStyle/>
          <a:p>
            <a:r>
              <a:rPr lang="de-CH" sz="2800" dirty="0">
                <a:solidFill>
                  <a:schemeClr val="bg1"/>
                </a:solidFill>
              </a:rPr>
              <a:t>Was können wir aus der Geschichte lernen? Die Corporate </a:t>
            </a:r>
            <a:r>
              <a:rPr lang="de-CH" sz="2800" dirty="0" err="1">
                <a:solidFill>
                  <a:schemeClr val="bg1"/>
                </a:solidFill>
              </a:rPr>
              <a:t>Governance</a:t>
            </a:r>
            <a:r>
              <a:rPr lang="de-CH" sz="2800">
                <a:solidFill>
                  <a:schemeClr val="bg1"/>
                </a:solidFill>
              </a:rPr>
              <a:t> katholischer Klöster</a:t>
            </a:r>
          </a:p>
        </p:txBody>
      </p:sp>
      <p:sp>
        <p:nvSpPr>
          <p:cNvPr id="2051" name="Rectangle 3"/>
          <p:cNvSpPr>
            <a:spLocks noGrp="1" noChangeArrowheads="1"/>
          </p:cNvSpPr>
          <p:nvPr>
            <p:ph type="subTitle" idx="1"/>
          </p:nvPr>
        </p:nvSpPr>
        <p:spPr>
          <a:xfrm>
            <a:off x="611560" y="3561556"/>
            <a:ext cx="7343775" cy="1314450"/>
          </a:xfrm>
        </p:spPr>
        <p:txBody>
          <a:bodyPr/>
          <a:lstStyle/>
          <a:p>
            <a:endParaRPr lang="de-DE"/>
          </a:p>
          <a:p>
            <a:endParaRPr lang="de-DE"/>
          </a:p>
          <a:p>
            <a:endParaRPr lang="de-CH"/>
          </a:p>
          <a:p>
            <a:r>
              <a:rPr lang="de-CH">
                <a:solidFill>
                  <a:schemeClr val="bg1"/>
                </a:solidFill>
              </a:rPr>
              <a:t>Katja Rost</a:t>
            </a:r>
          </a:p>
        </p:txBody>
      </p:sp>
      <p:sp>
        <p:nvSpPr>
          <p:cNvPr id="10" name="Rectangle 11">
            <a:extLst>
              <a:ext uri="{FF2B5EF4-FFF2-40B4-BE49-F238E27FC236}">
                <a16:creationId xmlns:a16="http://schemas.microsoft.com/office/drawing/2014/main" id="{CA54069B-7BA2-6D4E-99C9-107591EA9C2F}"/>
              </a:ext>
            </a:extLst>
          </p:cNvPr>
          <p:cNvSpPr>
            <a:spLocks noChangeArrowheads="1"/>
          </p:cNvSpPr>
          <p:nvPr/>
        </p:nvSpPr>
        <p:spPr bwMode="auto">
          <a:xfrm>
            <a:off x="3203848" y="-144234"/>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de-DE"/>
          </a:p>
        </p:txBody>
      </p:sp>
      <p:pic>
        <p:nvPicPr>
          <p:cNvPr id="1034" name="Picture 10" descr="Missbrauchs-Aufarbeitung in katholischer Kirche - Köln ist überall -  Politik - SZ.de">
            <a:extLst>
              <a:ext uri="{FF2B5EF4-FFF2-40B4-BE49-F238E27FC236}">
                <a16:creationId xmlns:a16="http://schemas.microsoft.com/office/drawing/2014/main" id="{1DDDFC3E-869A-F143-9231-38E4598247FD}"/>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580111" y="-1028649"/>
            <a:ext cx="3548899" cy="199625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3608147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FA805E4-99EA-6746-A20B-126BCC20D007}"/>
              </a:ext>
            </a:extLst>
          </p:cNvPr>
          <p:cNvSpPr>
            <a:spLocks noGrp="1"/>
          </p:cNvSpPr>
          <p:nvPr>
            <p:ph type="title"/>
          </p:nvPr>
        </p:nvSpPr>
        <p:spPr/>
        <p:txBody>
          <a:bodyPr/>
          <a:lstStyle/>
          <a:p>
            <a:r>
              <a:rPr lang="de-CH" altLang="de-DE"/>
              <a:t>Kloster Ottobeuren</a:t>
            </a:r>
            <a:endParaRPr lang="de-DE"/>
          </a:p>
        </p:txBody>
      </p:sp>
      <p:sp>
        <p:nvSpPr>
          <p:cNvPr id="3" name="Inhaltsplatzhalter 2">
            <a:extLst>
              <a:ext uri="{FF2B5EF4-FFF2-40B4-BE49-F238E27FC236}">
                <a16:creationId xmlns:a16="http://schemas.microsoft.com/office/drawing/2014/main" id="{15C41BD7-B4D9-5045-8631-9FAC16B843A2}"/>
              </a:ext>
            </a:extLst>
          </p:cNvPr>
          <p:cNvSpPr>
            <a:spLocks noGrp="1"/>
          </p:cNvSpPr>
          <p:nvPr>
            <p:ph idx="1"/>
          </p:nvPr>
        </p:nvSpPr>
        <p:spPr/>
        <p:txBody>
          <a:bodyPr/>
          <a:lstStyle/>
          <a:p>
            <a:pPr algn="r"/>
            <a:r>
              <a:rPr lang="de-DE"/>
              <a:t>Circa 1250 Jahre alt</a:t>
            </a:r>
          </a:p>
          <a:p>
            <a:pPr algn="r"/>
            <a:endParaRPr lang="de-DE"/>
          </a:p>
          <a:p>
            <a:pPr algn="r"/>
            <a:r>
              <a:rPr lang="de-DE"/>
              <a:t>22 Mönche</a:t>
            </a:r>
          </a:p>
          <a:p>
            <a:pPr algn="r"/>
            <a:endParaRPr lang="de-DE"/>
          </a:p>
          <a:p>
            <a:pPr algn="r"/>
            <a:endParaRPr lang="de-DE"/>
          </a:p>
        </p:txBody>
      </p:sp>
      <p:sp>
        <p:nvSpPr>
          <p:cNvPr id="4" name="Foliennummernplatzhalter 3">
            <a:extLst>
              <a:ext uri="{FF2B5EF4-FFF2-40B4-BE49-F238E27FC236}">
                <a16:creationId xmlns:a16="http://schemas.microsoft.com/office/drawing/2014/main" id="{F8E7DA3A-D261-304A-82C8-D4B4E9EF5827}"/>
              </a:ext>
            </a:extLst>
          </p:cNvPr>
          <p:cNvSpPr>
            <a:spLocks noGrp="1"/>
          </p:cNvSpPr>
          <p:nvPr>
            <p:ph type="sldNum" sz="quarter" idx="12"/>
          </p:nvPr>
        </p:nvSpPr>
        <p:spPr/>
        <p:txBody>
          <a:bodyPr/>
          <a:lstStyle/>
          <a:p>
            <a:r>
              <a:rPr lang="de-CH"/>
              <a:t>Seite </a:t>
            </a:r>
            <a:fld id="{298DDF54-96CA-4706-AFE9-54D71408EAE8}" type="slidenum">
              <a:rPr lang="de-CH" smtClean="0"/>
              <a:pPr/>
              <a:t>10</a:t>
            </a:fld>
            <a:endParaRPr lang="de-CH"/>
          </a:p>
        </p:txBody>
      </p:sp>
      <p:pic>
        <p:nvPicPr>
          <p:cNvPr id="7" name="Picture 7" descr="T010424A">
            <a:extLst>
              <a:ext uri="{FF2B5EF4-FFF2-40B4-BE49-F238E27FC236}">
                <a16:creationId xmlns:a16="http://schemas.microsoft.com/office/drawing/2014/main" id="{FBB62501-049E-B343-A8E6-D37841E949A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99592" y="1375041"/>
            <a:ext cx="3384376" cy="342895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6410017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6783B2D-157B-2A4F-B104-481321B70ABD}"/>
              </a:ext>
            </a:extLst>
          </p:cNvPr>
          <p:cNvSpPr>
            <a:spLocks noGrp="1"/>
          </p:cNvSpPr>
          <p:nvPr>
            <p:ph type="title"/>
          </p:nvPr>
        </p:nvSpPr>
        <p:spPr/>
        <p:txBody>
          <a:bodyPr/>
          <a:lstStyle/>
          <a:p>
            <a:r>
              <a:rPr lang="de-DE" dirty="0"/>
              <a:t>Was bedroht Erfolg? </a:t>
            </a:r>
            <a:br>
              <a:rPr lang="de-DE" dirty="0"/>
            </a:br>
            <a:r>
              <a:rPr lang="de-DE" dirty="0"/>
              <a:t>Prinzipal-Agenten-Probleme</a:t>
            </a:r>
          </a:p>
        </p:txBody>
      </p:sp>
      <p:sp>
        <p:nvSpPr>
          <p:cNvPr id="3" name="Inhaltsplatzhalter 2">
            <a:extLst>
              <a:ext uri="{FF2B5EF4-FFF2-40B4-BE49-F238E27FC236}">
                <a16:creationId xmlns:a16="http://schemas.microsoft.com/office/drawing/2014/main" id="{1EB0C403-6B6F-CE44-92BF-DA0204488DF9}"/>
              </a:ext>
            </a:extLst>
          </p:cNvPr>
          <p:cNvSpPr>
            <a:spLocks noGrp="1"/>
          </p:cNvSpPr>
          <p:nvPr>
            <p:ph idx="1"/>
          </p:nvPr>
        </p:nvSpPr>
        <p:spPr/>
        <p:txBody>
          <a:bodyPr/>
          <a:lstStyle/>
          <a:p>
            <a:r>
              <a:rPr lang="de-DE" dirty="0"/>
              <a:t>Organisationspopulationen sterben aus, wenn diese nicht in der Lage sind ihre Prinzipal-Agenten-Problemen zu lösen.</a:t>
            </a:r>
          </a:p>
          <a:p>
            <a:r>
              <a:rPr lang="de-DE" dirty="0"/>
              <a:t>Gewinnorientierte Organisationen, z.B. Publikumsgesellschaften</a:t>
            </a:r>
          </a:p>
          <a:p>
            <a:pPr marL="285750" indent="-285750">
              <a:buFont typeface="Symbol" pitchFamily="2" charset="2"/>
              <a:buChar char="-"/>
            </a:pPr>
            <a:r>
              <a:rPr lang="de-DE" dirty="0"/>
              <a:t>Angestellte/ Manager können sich auf Kosten der Eigentümer bereichern (Opportunismus, Unfähigkeit)</a:t>
            </a:r>
          </a:p>
          <a:p>
            <a:r>
              <a:rPr lang="de-DE" dirty="0"/>
              <a:t>Nicht-gewinnorientierte Organisationen, z.B. Klöster</a:t>
            </a:r>
          </a:p>
          <a:p>
            <a:pPr marL="285750" indent="-285750">
              <a:buFont typeface="Symbol" pitchFamily="2" charset="2"/>
              <a:buChar char="-"/>
            </a:pPr>
            <a:r>
              <a:rPr lang="de-DE" dirty="0"/>
              <a:t>Anreize ein Leben in Luxus zu führen und sich nicht an die Regeln zu halten (Äbte oder ganze Konvente, die ein Leben in Luxus und mit Hurerei </a:t>
            </a:r>
            <a:r>
              <a:rPr lang="de-DE" dirty="0" err="1"/>
              <a:t>fröhnten</a:t>
            </a:r>
            <a:r>
              <a:rPr lang="de-DE" dirty="0"/>
              <a:t>; heutige Missbrauchsskandale)</a:t>
            </a:r>
          </a:p>
          <a:p>
            <a:pPr marL="285750" indent="-285750">
              <a:buFont typeface="Symbol" pitchFamily="2" charset="2"/>
              <a:buChar char="-"/>
            </a:pPr>
            <a:endParaRPr lang="de-DE" dirty="0"/>
          </a:p>
          <a:p>
            <a:endParaRPr lang="de-DE" dirty="0"/>
          </a:p>
        </p:txBody>
      </p:sp>
      <p:sp>
        <p:nvSpPr>
          <p:cNvPr id="4" name="Foliennummernplatzhalter 3">
            <a:extLst>
              <a:ext uri="{FF2B5EF4-FFF2-40B4-BE49-F238E27FC236}">
                <a16:creationId xmlns:a16="http://schemas.microsoft.com/office/drawing/2014/main" id="{8D9F7766-7828-2D46-A97D-9F710EBC4D9F}"/>
              </a:ext>
            </a:extLst>
          </p:cNvPr>
          <p:cNvSpPr>
            <a:spLocks noGrp="1"/>
          </p:cNvSpPr>
          <p:nvPr>
            <p:ph type="sldNum" sz="quarter" idx="12"/>
          </p:nvPr>
        </p:nvSpPr>
        <p:spPr/>
        <p:txBody>
          <a:bodyPr/>
          <a:lstStyle/>
          <a:p>
            <a:r>
              <a:rPr lang="de-CH"/>
              <a:t>Seite </a:t>
            </a:r>
            <a:fld id="{298DDF54-96CA-4706-AFE9-54D71408EAE8}" type="slidenum">
              <a:rPr lang="de-CH" smtClean="0"/>
              <a:pPr/>
              <a:t>11</a:t>
            </a:fld>
            <a:endParaRPr lang="de-CH"/>
          </a:p>
        </p:txBody>
      </p:sp>
      <p:pic>
        <p:nvPicPr>
          <p:cNvPr id="3076" name="Picture 4" descr="Forschung zu sexuellem Missbrauch in der Kirche verlängert- Kirche+Leben">
            <a:extLst>
              <a:ext uri="{FF2B5EF4-FFF2-40B4-BE49-F238E27FC236}">
                <a16:creationId xmlns:a16="http://schemas.microsoft.com/office/drawing/2014/main" id="{B30ED37D-CDDD-2147-B3B1-04CED22E631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660232" y="0"/>
            <a:ext cx="2490982" cy="140325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1510229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4850614-DEE1-1B4C-839D-212F85901022}"/>
              </a:ext>
            </a:extLst>
          </p:cNvPr>
          <p:cNvSpPr>
            <a:spLocks noGrp="1"/>
          </p:cNvSpPr>
          <p:nvPr>
            <p:ph type="title"/>
          </p:nvPr>
        </p:nvSpPr>
        <p:spPr/>
        <p:txBody>
          <a:bodyPr/>
          <a:lstStyle/>
          <a:p>
            <a:r>
              <a:rPr lang="de-DE" dirty="0"/>
              <a:t>Klöster lernten in der Geschichte ihre Prinzipal-Agenten-Probleme zu lösen</a:t>
            </a:r>
          </a:p>
        </p:txBody>
      </p:sp>
      <p:sp>
        <p:nvSpPr>
          <p:cNvPr id="3" name="Inhaltsplatzhalter 2">
            <a:extLst>
              <a:ext uri="{FF2B5EF4-FFF2-40B4-BE49-F238E27FC236}">
                <a16:creationId xmlns:a16="http://schemas.microsoft.com/office/drawing/2014/main" id="{D8FD2F99-D91A-6E4B-85EE-58E0320B11BC}"/>
              </a:ext>
            </a:extLst>
          </p:cNvPr>
          <p:cNvSpPr>
            <a:spLocks noGrp="1"/>
          </p:cNvSpPr>
          <p:nvPr>
            <p:ph idx="1"/>
          </p:nvPr>
        </p:nvSpPr>
        <p:spPr/>
        <p:txBody>
          <a:bodyPr/>
          <a:lstStyle/>
          <a:p>
            <a:pPr>
              <a:lnSpc>
                <a:spcPct val="90000"/>
              </a:lnSpc>
            </a:pPr>
            <a:r>
              <a:rPr lang="en-US" altLang="de-DE" dirty="0"/>
              <a:t>Alle 133 </a:t>
            </a:r>
            <a:r>
              <a:rPr lang="en-US" altLang="de-DE" dirty="0" err="1"/>
              <a:t>Benediktiner-Klöster</a:t>
            </a:r>
            <a:r>
              <a:rPr lang="en-US" altLang="de-DE" dirty="0"/>
              <a:t> die </a:t>
            </a:r>
            <a:r>
              <a:rPr lang="en-US" altLang="de-DE" dirty="0" err="1"/>
              <a:t>jemals</a:t>
            </a:r>
            <a:r>
              <a:rPr lang="en-US" altLang="de-DE" dirty="0"/>
              <a:t> in Baden-Württemberg, Bayern und der </a:t>
            </a:r>
            <a:r>
              <a:rPr lang="en-US" altLang="de-DE" dirty="0" err="1"/>
              <a:t>deutschsprachigen</a:t>
            </a:r>
            <a:r>
              <a:rPr lang="en-US" altLang="de-DE" dirty="0"/>
              <a:t> Schweiz </a:t>
            </a:r>
            <a:r>
              <a:rPr lang="en-US" altLang="de-DE" dirty="0" err="1"/>
              <a:t>existierten</a:t>
            </a:r>
            <a:r>
              <a:rPr lang="en-US" altLang="de-DE" dirty="0"/>
              <a:t>.</a:t>
            </a:r>
          </a:p>
          <a:p>
            <a:pPr>
              <a:lnSpc>
                <a:spcPct val="90000"/>
              </a:lnSpc>
            </a:pPr>
            <a:r>
              <a:rPr lang="en-US" altLang="de-DE" dirty="0" err="1"/>
              <a:t>Zwei</a:t>
            </a:r>
            <a:r>
              <a:rPr lang="en-US" altLang="de-DE" dirty="0"/>
              <a:t> </a:t>
            </a:r>
            <a:r>
              <a:rPr lang="en-US" altLang="de-DE" dirty="0" err="1"/>
              <a:t>Indikatoren</a:t>
            </a:r>
            <a:r>
              <a:rPr lang="en-US" altLang="de-DE" dirty="0"/>
              <a:t> </a:t>
            </a:r>
            <a:r>
              <a:rPr lang="en-US" altLang="de-DE" dirty="0" err="1"/>
              <a:t>für</a:t>
            </a:r>
            <a:r>
              <a:rPr lang="en-US" altLang="de-DE" dirty="0"/>
              <a:t> </a:t>
            </a:r>
            <a:r>
              <a:rPr lang="en-US" altLang="de-DE" dirty="0" err="1"/>
              <a:t>gute</a:t>
            </a:r>
            <a:r>
              <a:rPr lang="en-US" altLang="de-DE" dirty="0"/>
              <a:t> Corporate Governance: </a:t>
            </a:r>
          </a:p>
          <a:p>
            <a:pPr lvl="1">
              <a:lnSpc>
                <a:spcPct val="90000"/>
              </a:lnSpc>
            </a:pPr>
            <a:r>
              <a:rPr lang="en-US" altLang="de-DE" dirty="0" err="1"/>
              <a:t>Durchschnittliches</a:t>
            </a:r>
            <a:r>
              <a:rPr lang="en-US" altLang="de-DE" dirty="0"/>
              <a:t> Alter der </a:t>
            </a:r>
            <a:r>
              <a:rPr lang="en-US" altLang="de-DE" dirty="0" err="1"/>
              <a:t>Klöster</a:t>
            </a:r>
            <a:r>
              <a:rPr lang="en-US" altLang="de-DE" dirty="0"/>
              <a:t> = </a:t>
            </a:r>
            <a:r>
              <a:rPr lang="en-US" altLang="de-DE" b="1" dirty="0"/>
              <a:t>463 years</a:t>
            </a:r>
            <a:r>
              <a:rPr lang="en-US" altLang="de-DE" dirty="0"/>
              <a:t>  </a:t>
            </a:r>
          </a:p>
          <a:p>
            <a:pPr lvl="1">
              <a:lnSpc>
                <a:spcPct val="90000"/>
              </a:lnSpc>
            </a:pPr>
            <a:r>
              <a:rPr lang="en-US" altLang="de-DE" dirty="0" err="1"/>
              <a:t>Ursachen</a:t>
            </a:r>
            <a:r>
              <a:rPr lang="en-US" altLang="de-DE" dirty="0"/>
              <a:t> </a:t>
            </a:r>
            <a:r>
              <a:rPr lang="en-US" altLang="de-DE" dirty="0" err="1"/>
              <a:t>für</a:t>
            </a:r>
            <a:r>
              <a:rPr lang="en-US" altLang="de-DE" dirty="0"/>
              <a:t> </a:t>
            </a:r>
            <a:r>
              <a:rPr lang="en-US" altLang="de-DE" dirty="0" err="1"/>
              <a:t>Schliessungen</a:t>
            </a:r>
            <a:r>
              <a:rPr lang="en-US" altLang="de-DE" dirty="0"/>
              <a:t> = </a:t>
            </a:r>
            <a:r>
              <a:rPr lang="en-US" altLang="de-DE" b="1" dirty="0"/>
              <a:t>26% </a:t>
            </a:r>
            <a:r>
              <a:rPr lang="en-US" altLang="de-DE" b="1" dirty="0" err="1"/>
              <a:t>Prinzipal-Agenten-Probleme</a:t>
            </a:r>
            <a:r>
              <a:rPr lang="en-US" altLang="de-DE" dirty="0"/>
              <a:t> </a:t>
            </a:r>
          </a:p>
          <a:p>
            <a:pPr lvl="2">
              <a:lnSpc>
                <a:spcPct val="90000"/>
              </a:lnSpc>
            </a:pPr>
            <a:r>
              <a:rPr lang="en-US" altLang="de-DE" dirty="0"/>
              <a:t>13% = Mismanagement (</a:t>
            </a:r>
            <a:r>
              <a:rPr lang="en-US" altLang="de-DE" dirty="0" err="1"/>
              <a:t>fehlende</a:t>
            </a:r>
            <a:r>
              <a:rPr lang="en-US" altLang="de-DE" dirty="0"/>
              <a:t> </a:t>
            </a:r>
            <a:r>
              <a:rPr lang="en-US" altLang="de-DE" dirty="0" err="1"/>
              <a:t>Disziplin</a:t>
            </a:r>
            <a:r>
              <a:rPr lang="en-US" altLang="de-DE" dirty="0"/>
              <a:t>, </a:t>
            </a:r>
            <a:r>
              <a:rPr lang="en-US" altLang="de-DE" dirty="0" err="1"/>
              <a:t>fehlender</a:t>
            </a:r>
            <a:r>
              <a:rPr lang="en-US" altLang="de-DE" dirty="0"/>
              <a:t> </a:t>
            </a:r>
            <a:r>
              <a:rPr lang="en-US" altLang="de-DE" dirty="0" err="1"/>
              <a:t>Nachwuchs</a:t>
            </a:r>
            <a:r>
              <a:rPr lang="en-US" altLang="de-DE" dirty="0"/>
              <a:t>, </a:t>
            </a:r>
            <a:r>
              <a:rPr lang="en-US" altLang="de-DE" dirty="0" err="1"/>
              <a:t>Insolvenz</a:t>
            </a:r>
            <a:r>
              <a:rPr lang="en-US" altLang="de-DE" dirty="0"/>
              <a:t>)</a:t>
            </a:r>
          </a:p>
          <a:p>
            <a:pPr lvl="2">
              <a:lnSpc>
                <a:spcPct val="90000"/>
              </a:lnSpc>
            </a:pPr>
            <a:r>
              <a:rPr lang="en-US" altLang="de-DE" dirty="0"/>
              <a:t>7% = </a:t>
            </a:r>
            <a:r>
              <a:rPr lang="en-US" altLang="de-DE" dirty="0" err="1"/>
              <a:t>Kontollversagen</a:t>
            </a:r>
            <a:r>
              <a:rPr lang="en-US" altLang="de-DE" dirty="0"/>
              <a:t> und </a:t>
            </a:r>
            <a:r>
              <a:rPr lang="en-US" altLang="de-DE" dirty="0" err="1"/>
              <a:t>feindliche</a:t>
            </a:r>
            <a:r>
              <a:rPr lang="en-US" altLang="de-DE" dirty="0"/>
              <a:t> </a:t>
            </a:r>
            <a:r>
              <a:rPr lang="en-US" altLang="de-DE" dirty="0" err="1"/>
              <a:t>Übernahmen</a:t>
            </a:r>
            <a:endParaRPr lang="en-US" altLang="de-DE" dirty="0"/>
          </a:p>
          <a:p>
            <a:pPr lvl="2">
              <a:lnSpc>
                <a:spcPct val="90000"/>
              </a:lnSpc>
            </a:pPr>
            <a:r>
              <a:rPr lang="en-US" altLang="de-DE" dirty="0"/>
              <a:t>6% = </a:t>
            </a:r>
            <a:r>
              <a:rPr lang="en-US" altLang="de-DE" dirty="0" err="1"/>
              <a:t>Wechsel</a:t>
            </a:r>
            <a:r>
              <a:rPr lang="en-US" altLang="de-DE" dirty="0"/>
              <a:t> der Governance </a:t>
            </a:r>
            <a:r>
              <a:rPr lang="en-US" altLang="de-DE" dirty="0" err="1"/>
              <a:t>Struktur</a:t>
            </a:r>
            <a:r>
              <a:rPr lang="en-US" altLang="de-DE" dirty="0"/>
              <a:t> </a:t>
            </a:r>
            <a:r>
              <a:rPr lang="en-US" altLang="de-DE" dirty="0" err="1"/>
              <a:t>beisp</a:t>
            </a:r>
            <a:r>
              <a:rPr lang="en-US" altLang="de-DE" dirty="0"/>
              <a:t>. </a:t>
            </a:r>
            <a:r>
              <a:rPr lang="en-US" altLang="de-DE" dirty="0" err="1"/>
              <a:t>zur</a:t>
            </a:r>
            <a:r>
              <a:rPr lang="en-US" altLang="de-DE" dirty="0"/>
              <a:t> </a:t>
            </a:r>
            <a:r>
              <a:rPr lang="en-US" altLang="de-DE" dirty="0" err="1"/>
              <a:t>Bereicherung</a:t>
            </a:r>
            <a:r>
              <a:rPr lang="en-US" altLang="de-DE" dirty="0"/>
              <a:t> der </a:t>
            </a:r>
            <a:r>
              <a:rPr lang="en-US" altLang="de-DE" dirty="0" err="1"/>
              <a:t>Klosterführung</a:t>
            </a:r>
            <a:endParaRPr lang="de-DE" dirty="0"/>
          </a:p>
        </p:txBody>
      </p:sp>
      <p:sp>
        <p:nvSpPr>
          <p:cNvPr id="4" name="Foliennummernplatzhalter 3">
            <a:extLst>
              <a:ext uri="{FF2B5EF4-FFF2-40B4-BE49-F238E27FC236}">
                <a16:creationId xmlns:a16="http://schemas.microsoft.com/office/drawing/2014/main" id="{B06EF1F0-7304-894D-857D-5E20693D1C44}"/>
              </a:ext>
            </a:extLst>
          </p:cNvPr>
          <p:cNvSpPr>
            <a:spLocks noGrp="1"/>
          </p:cNvSpPr>
          <p:nvPr>
            <p:ph type="sldNum" sz="quarter" idx="12"/>
          </p:nvPr>
        </p:nvSpPr>
        <p:spPr/>
        <p:txBody>
          <a:bodyPr/>
          <a:lstStyle/>
          <a:p>
            <a:r>
              <a:rPr lang="de-CH"/>
              <a:t>Seite </a:t>
            </a:r>
            <a:fld id="{298DDF54-96CA-4706-AFE9-54D71408EAE8}" type="slidenum">
              <a:rPr lang="de-CH" smtClean="0"/>
              <a:pPr/>
              <a:t>12</a:t>
            </a:fld>
            <a:endParaRPr lang="de-CH"/>
          </a:p>
        </p:txBody>
      </p:sp>
    </p:spTree>
    <p:extLst>
      <p:ext uri="{BB962C8B-B14F-4D97-AF65-F5344CB8AC3E}">
        <p14:creationId xmlns:p14="http://schemas.microsoft.com/office/powerpoint/2010/main" val="282364763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Gliederung</a:t>
            </a:r>
            <a:endParaRPr lang="de-CH"/>
          </a:p>
        </p:txBody>
      </p:sp>
      <p:sp>
        <p:nvSpPr>
          <p:cNvPr id="4" name="Inhaltsplatzhalter 2">
            <a:extLst>
              <a:ext uri="{FF2B5EF4-FFF2-40B4-BE49-F238E27FC236}">
                <a16:creationId xmlns:a16="http://schemas.microsoft.com/office/drawing/2014/main" id="{49E835AB-61BC-F64B-99FB-EFF3961C6254}"/>
              </a:ext>
            </a:extLst>
          </p:cNvPr>
          <p:cNvSpPr txBox="1">
            <a:spLocks/>
          </p:cNvSpPr>
          <p:nvPr/>
        </p:nvSpPr>
        <p:spPr>
          <a:xfrm>
            <a:off x="900114" y="1653779"/>
            <a:ext cx="7343775" cy="2915840"/>
          </a:xfrm>
          <a:prstGeom prst="rect">
            <a:avLst/>
          </a:prstGeom>
        </p:spPr>
        <p:txBody>
          <a:bodyPr/>
          <a:lstStyle>
            <a:lvl1pPr algn="l" rtl="0" eaLnBrk="1" fontAlgn="base" hangingPunct="1">
              <a:spcBef>
                <a:spcPct val="40000"/>
              </a:spcBef>
              <a:spcAft>
                <a:spcPct val="0"/>
              </a:spcAft>
              <a:buFont typeface="Arial" charset="0"/>
              <a:defRPr sz="1700">
                <a:solidFill>
                  <a:schemeClr val="tx1"/>
                </a:solidFill>
                <a:latin typeface="+mn-lt"/>
                <a:ea typeface="+mn-ea"/>
                <a:cs typeface="+mn-cs"/>
              </a:defRPr>
            </a:lvl1pPr>
            <a:lvl2pPr marL="346075" indent="-344488" algn="l" rtl="0" eaLnBrk="1" fontAlgn="base" hangingPunct="1">
              <a:spcBef>
                <a:spcPct val="40000"/>
              </a:spcBef>
              <a:spcAft>
                <a:spcPct val="0"/>
              </a:spcAft>
              <a:buFont typeface="Arial" charset="0"/>
              <a:buChar char="–"/>
              <a:defRPr sz="1700">
                <a:solidFill>
                  <a:schemeClr val="tx1"/>
                </a:solidFill>
                <a:latin typeface="+mn-lt"/>
                <a:cs typeface="+mn-cs"/>
              </a:defRPr>
            </a:lvl2pPr>
            <a:lvl3pPr marL="714375" indent="-366713" algn="l" rtl="0" eaLnBrk="1" fontAlgn="base" hangingPunct="1">
              <a:spcBef>
                <a:spcPct val="40000"/>
              </a:spcBef>
              <a:spcAft>
                <a:spcPct val="0"/>
              </a:spcAft>
              <a:buFont typeface="Arial" charset="0"/>
              <a:buChar char="–"/>
              <a:defRPr sz="1700">
                <a:solidFill>
                  <a:schemeClr val="tx1"/>
                </a:solidFill>
                <a:latin typeface="+mn-lt"/>
                <a:cs typeface="+mn-cs"/>
              </a:defRPr>
            </a:lvl3pPr>
            <a:lvl4pPr marL="1069975" indent="-354013" algn="l" rtl="0" eaLnBrk="1" fontAlgn="base" hangingPunct="1">
              <a:spcBef>
                <a:spcPct val="40000"/>
              </a:spcBef>
              <a:spcAft>
                <a:spcPct val="0"/>
              </a:spcAft>
              <a:buFont typeface="Arial" charset="0"/>
              <a:buChar char="–"/>
              <a:defRPr sz="1700">
                <a:solidFill>
                  <a:schemeClr val="tx1"/>
                </a:solidFill>
                <a:latin typeface="+mn-lt"/>
                <a:cs typeface="+mn-cs"/>
              </a:defRPr>
            </a:lvl4pPr>
            <a:lvl5pPr marL="1438275" indent="-366713" algn="l" rtl="0" eaLnBrk="1" fontAlgn="base" hangingPunct="1">
              <a:spcBef>
                <a:spcPct val="40000"/>
              </a:spcBef>
              <a:spcAft>
                <a:spcPct val="0"/>
              </a:spcAft>
              <a:buFont typeface="Arial" charset="0"/>
              <a:buChar char="–"/>
              <a:defRPr sz="1700">
                <a:solidFill>
                  <a:schemeClr val="tx1"/>
                </a:solidFill>
                <a:latin typeface="+mn-lt"/>
                <a:cs typeface="+mn-cs"/>
              </a:defRPr>
            </a:lvl5pPr>
            <a:lvl6pPr marL="1895475" indent="-366713" algn="l" rtl="0" eaLnBrk="1" fontAlgn="base" hangingPunct="1">
              <a:spcBef>
                <a:spcPct val="40000"/>
              </a:spcBef>
              <a:spcAft>
                <a:spcPct val="0"/>
              </a:spcAft>
              <a:buFont typeface="Arial" charset="0"/>
              <a:buChar char="–"/>
              <a:defRPr sz="1700">
                <a:solidFill>
                  <a:schemeClr val="tx1"/>
                </a:solidFill>
                <a:latin typeface="+mn-lt"/>
                <a:cs typeface="+mn-cs"/>
              </a:defRPr>
            </a:lvl6pPr>
            <a:lvl7pPr marL="2352675" indent="-366713" algn="l" rtl="0" eaLnBrk="1" fontAlgn="base" hangingPunct="1">
              <a:spcBef>
                <a:spcPct val="40000"/>
              </a:spcBef>
              <a:spcAft>
                <a:spcPct val="0"/>
              </a:spcAft>
              <a:buFont typeface="Arial" charset="0"/>
              <a:buChar char="–"/>
              <a:defRPr sz="1700">
                <a:solidFill>
                  <a:schemeClr val="tx1"/>
                </a:solidFill>
                <a:latin typeface="+mn-lt"/>
                <a:cs typeface="+mn-cs"/>
              </a:defRPr>
            </a:lvl7pPr>
            <a:lvl8pPr marL="2809875" indent="-366713" algn="l" rtl="0" eaLnBrk="1" fontAlgn="base" hangingPunct="1">
              <a:spcBef>
                <a:spcPct val="40000"/>
              </a:spcBef>
              <a:spcAft>
                <a:spcPct val="0"/>
              </a:spcAft>
              <a:buFont typeface="Arial" charset="0"/>
              <a:buChar char="–"/>
              <a:defRPr sz="1700">
                <a:solidFill>
                  <a:schemeClr val="tx1"/>
                </a:solidFill>
                <a:latin typeface="+mn-lt"/>
                <a:cs typeface="+mn-cs"/>
              </a:defRPr>
            </a:lvl8pPr>
            <a:lvl9pPr marL="3267075" indent="-366713" algn="l" rtl="0" eaLnBrk="1" fontAlgn="base" hangingPunct="1">
              <a:spcBef>
                <a:spcPct val="40000"/>
              </a:spcBef>
              <a:spcAft>
                <a:spcPct val="0"/>
              </a:spcAft>
              <a:buFont typeface="Arial" charset="0"/>
              <a:buChar char="–"/>
              <a:defRPr sz="1700">
                <a:solidFill>
                  <a:schemeClr val="tx1"/>
                </a:solidFill>
                <a:latin typeface="+mn-lt"/>
                <a:cs typeface="+mn-cs"/>
              </a:defRPr>
            </a:lvl9pPr>
          </a:lstStyle>
          <a:p>
            <a:pPr marL="342900" indent="-342900">
              <a:spcBef>
                <a:spcPts val="800"/>
              </a:spcBef>
              <a:buFont typeface="+mj-lt"/>
              <a:buAutoNum type="arabicPeriod"/>
            </a:pPr>
            <a:r>
              <a:rPr lang="de-DE" sz="1900" kern="0" dirty="0"/>
              <a:t>Warum sind Klöster spannend?</a:t>
            </a:r>
          </a:p>
          <a:p>
            <a:pPr marL="342900" indent="-342900">
              <a:spcBef>
                <a:spcPts val="800"/>
              </a:spcBef>
              <a:buFont typeface="+mj-lt"/>
              <a:buAutoNum type="arabicPeriod"/>
            </a:pPr>
            <a:endParaRPr lang="de-DE" sz="1900" b="1" kern="0" dirty="0">
              <a:solidFill>
                <a:schemeClr val="bg1"/>
              </a:solidFill>
            </a:endParaRPr>
          </a:p>
          <a:p>
            <a:pPr marL="342900" indent="-342900">
              <a:spcBef>
                <a:spcPts val="800"/>
              </a:spcBef>
              <a:buFont typeface="+mj-lt"/>
              <a:buAutoNum type="arabicPeriod"/>
            </a:pPr>
            <a:r>
              <a:rPr lang="de-DE" sz="1900" kern="0" dirty="0"/>
              <a:t>Waren Klöster erfolgreich?</a:t>
            </a:r>
          </a:p>
          <a:p>
            <a:pPr marL="342900" indent="-342900">
              <a:spcBef>
                <a:spcPts val="800"/>
              </a:spcBef>
              <a:buFont typeface="+mj-lt"/>
              <a:buAutoNum type="arabicPeriod"/>
            </a:pPr>
            <a:endParaRPr lang="de-DE" sz="1900" b="1" kern="0" dirty="0">
              <a:solidFill>
                <a:schemeClr val="bg1"/>
              </a:solidFill>
            </a:endParaRPr>
          </a:p>
          <a:p>
            <a:pPr marL="342900" indent="-342900">
              <a:spcBef>
                <a:spcPts val="800"/>
              </a:spcBef>
              <a:buFont typeface="+mj-lt"/>
              <a:buAutoNum type="arabicPeriod"/>
            </a:pPr>
            <a:r>
              <a:rPr lang="de-CH" sz="1900" b="1" kern="0" dirty="0">
                <a:solidFill>
                  <a:schemeClr val="bg1"/>
                </a:solidFill>
              </a:rPr>
              <a:t>Wie waren Klöster erfolgreich? </a:t>
            </a:r>
            <a:endParaRPr lang="de-DE" sz="1900" b="1" kern="0" dirty="0">
              <a:solidFill>
                <a:schemeClr val="bg1"/>
              </a:solidFill>
            </a:endParaRPr>
          </a:p>
          <a:p>
            <a:pPr marL="803275" lvl="1" indent="-457200">
              <a:spcBef>
                <a:spcPts val="800"/>
              </a:spcBef>
              <a:buFont typeface="+mj-lt"/>
              <a:buAutoNum type="alphaLcParenR"/>
            </a:pPr>
            <a:endParaRPr lang="de-DE" sz="1900" b="1" kern="0" dirty="0">
              <a:solidFill>
                <a:schemeClr val="bg1"/>
              </a:solidFill>
            </a:endParaRPr>
          </a:p>
          <a:p>
            <a:pPr marL="803275" lvl="1" indent="-457200">
              <a:spcBef>
                <a:spcPts val="800"/>
              </a:spcBef>
              <a:buFont typeface="+mj-lt"/>
              <a:buAutoNum type="alphaLcParenR"/>
            </a:pPr>
            <a:endParaRPr lang="de-DE" sz="1900" b="1" kern="0" dirty="0">
              <a:solidFill>
                <a:schemeClr val="bg1"/>
              </a:solidFill>
            </a:endParaRPr>
          </a:p>
        </p:txBody>
      </p:sp>
    </p:spTree>
    <p:extLst>
      <p:ext uri="{BB962C8B-B14F-4D97-AF65-F5344CB8AC3E}">
        <p14:creationId xmlns:p14="http://schemas.microsoft.com/office/powerpoint/2010/main" val="191990736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a:extLst>
              <a:ext uri="{FF2B5EF4-FFF2-40B4-BE49-F238E27FC236}">
                <a16:creationId xmlns:a16="http://schemas.microsoft.com/office/drawing/2014/main" id="{E39E51FA-9639-834F-A044-BCCF404D2B0E}"/>
              </a:ext>
            </a:extLst>
          </p:cNvPr>
          <p:cNvSpPr>
            <a:spLocks noGrp="1"/>
          </p:cNvSpPr>
          <p:nvPr>
            <p:ph idx="1"/>
          </p:nvPr>
        </p:nvSpPr>
        <p:spPr/>
        <p:txBody>
          <a:bodyPr/>
          <a:lstStyle/>
          <a:p>
            <a:endParaRPr lang="de-DE" dirty="0"/>
          </a:p>
          <a:p>
            <a:r>
              <a:rPr lang="de-DE" dirty="0"/>
              <a:t>Probleme in heutigen Organisationen, insbes. Publikumsgesellschaften: </a:t>
            </a:r>
          </a:p>
          <a:p>
            <a:r>
              <a:rPr lang="de-DE" dirty="0"/>
              <a:t>- Leistungszurückhaltung, Missmanagement, Korruption, Betrug</a:t>
            </a:r>
          </a:p>
          <a:p>
            <a:r>
              <a:rPr lang="de-DE" dirty="0"/>
              <a:t>Traditionelle (ökonomische) Lösung: </a:t>
            </a:r>
          </a:p>
          <a:p>
            <a:r>
              <a:rPr lang="de-DE" dirty="0"/>
              <a:t>- Prinzipal-Agenten-Theorie und externe Kontrollen -&gt; oft ineffizient</a:t>
            </a:r>
          </a:p>
          <a:p>
            <a:r>
              <a:rPr lang="de-DE" dirty="0"/>
              <a:t>Neuere Vorschläge und Lösungsansatz der Klöster:</a:t>
            </a:r>
          </a:p>
          <a:p>
            <a:r>
              <a:rPr lang="de-DE" dirty="0"/>
              <a:t>- Psychologische Ökonomik/ Verhaltensökonomie  -&gt; Fairness, intrinsische Motivation, Partizipation</a:t>
            </a:r>
          </a:p>
        </p:txBody>
      </p:sp>
      <p:sp>
        <p:nvSpPr>
          <p:cNvPr id="4" name="Foliennummernplatzhalter 3">
            <a:extLst>
              <a:ext uri="{FF2B5EF4-FFF2-40B4-BE49-F238E27FC236}">
                <a16:creationId xmlns:a16="http://schemas.microsoft.com/office/drawing/2014/main" id="{C1848800-23AC-244B-ABE3-C30DC6FF469A}"/>
              </a:ext>
            </a:extLst>
          </p:cNvPr>
          <p:cNvSpPr>
            <a:spLocks noGrp="1"/>
          </p:cNvSpPr>
          <p:nvPr>
            <p:ph type="sldNum" sz="quarter" idx="12"/>
          </p:nvPr>
        </p:nvSpPr>
        <p:spPr/>
        <p:txBody>
          <a:bodyPr/>
          <a:lstStyle/>
          <a:p>
            <a:r>
              <a:rPr lang="de-CH"/>
              <a:t>Seite </a:t>
            </a:r>
            <a:fld id="{298DDF54-96CA-4706-AFE9-54D71408EAE8}" type="slidenum">
              <a:rPr lang="de-CH" smtClean="0"/>
              <a:pPr/>
              <a:t>14</a:t>
            </a:fld>
            <a:endParaRPr lang="de-CH"/>
          </a:p>
        </p:txBody>
      </p:sp>
      <p:sp>
        <p:nvSpPr>
          <p:cNvPr id="8" name="Titel 1">
            <a:extLst>
              <a:ext uri="{FF2B5EF4-FFF2-40B4-BE49-F238E27FC236}">
                <a16:creationId xmlns:a16="http://schemas.microsoft.com/office/drawing/2014/main" id="{011B5108-3F95-5E4D-8957-BE2AD083237F}"/>
              </a:ext>
            </a:extLst>
          </p:cNvPr>
          <p:cNvSpPr>
            <a:spLocks noGrp="1"/>
          </p:cNvSpPr>
          <p:nvPr>
            <p:ph type="title"/>
          </p:nvPr>
        </p:nvSpPr>
        <p:spPr/>
        <p:txBody>
          <a:bodyPr/>
          <a:lstStyle/>
          <a:p>
            <a:r>
              <a:rPr lang="de-DE" dirty="0"/>
              <a:t>Überwachung versus Vertrauen</a:t>
            </a:r>
          </a:p>
        </p:txBody>
      </p:sp>
      <p:pic>
        <p:nvPicPr>
          <p:cNvPr id="2052" name="Picture 4" descr="Verdi wirft Amazon minutiöse Überwachung vor [Update] | amazon-watchblog.de">
            <a:extLst>
              <a:ext uri="{FF2B5EF4-FFF2-40B4-BE49-F238E27FC236}">
                <a16:creationId xmlns:a16="http://schemas.microsoft.com/office/drawing/2014/main" id="{06DA3F21-9055-FD41-BB05-6F54DF6E23F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12161" y="-1"/>
            <a:ext cx="3131840" cy="2090355"/>
          </a:xfrm>
          <a:prstGeom prst="rect">
            <a:avLst/>
          </a:prstGeom>
          <a:noFill/>
          <a:extLst>
            <a:ext uri="{909E8E84-426E-40DD-AFC4-6F175D3DCCD1}">
              <a14:hiddenFill xmlns:a14="http://schemas.microsoft.com/office/drawing/2010/main">
                <a:solidFill>
                  <a:srgbClr val="FFFFFF"/>
                </a:solidFill>
              </a14:hiddenFill>
            </a:ext>
          </a:extLst>
        </p:spPr>
      </p:pic>
      <p:pic>
        <p:nvPicPr>
          <p:cNvPr id="2054" name="Picture 6" descr="Wie Amazon mit seinen Angestellten umgeht – Kommentar">
            <a:extLst>
              <a:ext uri="{FF2B5EF4-FFF2-40B4-BE49-F238E27FC236}">
                <a16:creationId xmlns:a16="http://schemas.microsoft.com/office/drawing/2014/main" id="{BC5A79D5-7B80-694F-BE02-09411319B7B0}"/>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026660" y="0"/>
            <a:ext cx="1117340" cy="62753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0924988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ECF604B-9228-584B-A23B-FF11A4316104}"/>
              </a:ext>
            </a:extLst>
          </p:cNvPr>
          <p:cNvSpPr>
            <a:spLocks noGrp="1"/>
          </p:cNvSpPr>
          <p:nvPr>
            <p:ph type="title"/>
          </p:nvPr>
        </p:nvSpPr>
        <p:spPr/>
        <p:txBody>
          <a:bodyPr/>
          <a:lstStyle/>
          <a:p>
            <a:r>
              <a:rPr lang="de-DE" dirty="0"/>
              <a:t>Beispiel der Regula </a:t>
            </a:r>
            <a:r>
              <a:rPr lang="de-DE" dirty="0" err="1"/>
              <a:t>Benedicti</a:t>
            </a:r>
            <a:br>
              <a:rPr lang="de-DE" dirty="0"/>
            </a:br>
            <a:endParaRPr lang="de-DE" dirty="0"/>
          </a:p>
        </p:txBody>
      </p:sp>
      <p:sp>
        <p:nvSpPr>
          <p:cNvPr id="3" name="Inhaltsplatzhalter 2">
            <a:extLst>
              <a:ext uri="{FF2B5EF4-FFF2-40B4-BE49-F238E27FC236}">
                <a16:creationId xmlns:a16="http://schemas.microsoft.com/office/drawing/2014/main" id="{9D819883-A424-C749-994D-D5D247B23471}"/>
              </a:ext>
            </a:extLst>
          </p:cNvPr>
          <p:cNvSpPr>
            <a:spLocks noGrp="1"/>
          </p:cNvSpPr>
          <p:nvPr>
            <p:ph idx="1"/>
          </p:nvPr>
        </p:nvSpPr>
        <p:spPr>
          <a:xfrm>
            <a:off x="900115" y="1816150"/>
            <a:ext cx="4752006" cy="2915840"/>
          </a:xfrm>
        </p:spPr>
        <p:txBody>
          <a:bodyPr/>
          <a:lstStyle/>
          <a:p>
            <a:r>
              <a:rPr lang="de-CH"/>
              <a:t>«So wisse der Abt: Die Schuld trifft den Hirten, wenn der Hausvater an seinen Schafen zu wenig Ertrag feststellen kann.»</a:t>
            </a:r>
          </a:p>
          <a:p>
            <a:r>
              <a:rPr lang="de-CH"/>
              <a:t>«Der Abt bevorzuge im Kloster keinen wegen seines Ansehens.»</a:t>
            </a:r>
            <a:endParaRPr lang="de-DE"/>
          </a:p>
          <a:p>
            <a:r>
              <a:rPr lang="de-CH"/>
              <a:t>«Sooft etwas Wichtiges im Kloster zu behandeln ist, soll der Abt die ganze</a:t>
            </a:r>
            <a:br>
              <a:rPr lang="de-CH"/>
            </a:br>
            <a:r>
              <a:rPr lang="de-CH"/>
              <a:t>Gemeinschaft zusammenrufen und selbst darlegen, worum es geht. Er soll den Rat der Brüder anhören und dann mit sich selbst zu Rate gehen.»</a:t>
            </a:r>
            <a:endParaRPr lang="de-DE"/>
          </a:p>
        </p:txBody>
      </p:sp>
      <p:sp>
        <p:nvSpPr>
          <p:cNvPr id="4" name="Foliennummernplatzhalter 3">
            <a:extLst>
              <a:ext uri="{FF2B5EF4-FFF2-40B4-BE49-F238E27FC236}">
                <a16:creationId xmlns:a16="http://schemas.microsoft.com/office/drawing/2014/main" id="{AE325449-8BBB-DE48-B669-F912E49BDBAC}"/>
              </a:ext>
            </a:extLst>
          </p:cNvPr>
          <p:cNvSpPr>
            <a:spLocks noGrp="1"/>
          </p:cNvSpPr>
          <p:nvPr>
            <p:ph type="sldNum" sz="quarter" idx="12"/>
          </p:nvPr>
        </p:nvSpPr>
        <p:spPr/>
        <p:txBody>
          <a:bodyPr/>
          <a:lstStyle/>
          <a:p>
            <a:r>
              <a:rPr lang="de-CH"/>
              <a:t>Seite </a:t>
            </a:r>
            <a:fld id="{298DDF54-96CA-4706-AFE9-54D71408EAE8}" type="slidenum">
              <a:rPr lang="de-CH" smtClean="0"/>
              <a:pPr/>
              <a:t>15</a:t>
            </a:fld>
            <a:endParaRPr lang="de-CH"/>
          </a:p>
        </p:txBody>
      </p:sp>
      <p:pic>
        <p:nvPicPr>
          <p:cNvPr id="5" name="Picture 5" descr="saint-benedict-14">
            <a:extLst>
              <a:ext uri="{FF2B5EF4-FFF2-40B4-BE49-F238E27FC236}">
                <a16:creationId xmlns:a16="http://schemas.microsoft.com/office/drawing/2014/main" id="{5257E275-8205-2546-B5A1-F97B564E0BE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796136" y="332012"/>
            <a:ext cx="3240360" cy="45330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76923886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D26D7D1-27C8-FD4E-99BE-EF20AEF41F5F}"/>
              </a:ext>
            </a:extLst>
          </p:cNvPr>
          <p:cNvSpPr>
            <a:spLocks noGrp="1"/>
          </p:cNvSpPr>
          <p:nvPr>
            <p:ph type="title"/>
          </p:nvPr>
        </p:nvSpPr>
        <p:spPr/>
        <p:txBody>
          <a:bodyPr/>
          <a:lstStyle/>
          <a:p>
            <a:r>
              <a:rPr lang="de-DE"/>
              <a:t>Das Kloster Engelberg</a:t>
            </a:r>
          </a:p>
        </p:txBody>
      </p:sp>
      <p:sp>
        <p:nvSpPr>
          <p:cNvPr id="3" name="Inhaltsplatzhalter 2">
            <a:extLst>
              <a:ext uri="{FF2B5EF4-FFF2-40B4-BE49-F238E27FC236}">
                <a16:creationId xmlns:a16="http://schemas.microsoft.com/office/drawing/2014/main" id="{843CF83C-2684-CE4C-BAF1-E663F778574D}"/>
              </a:ext>
            </a:extLst>
          </p:cNvPr>
          <p:cNvSpPr>
            <a:spLocks noGrp="1"/>
          </p:cNvSpPr>
          <p:nvPr>
            <p:ph idx="1"/>
          </p:nvPr>
        </p:nvSpPr>
        <p:spPr/>
        <p:txBody>
          <a:bodyPr/>
          <a:lstStyle/>
          <a:p>
            <a:r>
              <a:rPr lang="de-DE"/>
              <a:t>Gegründet um 1100, </a:t>
            </a:r>
          </a:p>
          <a:p>
            <a:r>
              <a:rPr lang="de-DE"/>
              <a:t>kontinuierliche Belegung </a:t>
            </a:r>
          </a:p>
          <a:p>
            <a:r>
              <a:rPr lang="de-DE"/>
              <a:t>Äbte insgesamt: 61     </a:t>
            </a:r>
          </a:p>
          <a:p>
            <a:r>
              <a:rPr lang="de-DE"/>
              <a:t>Äbte mit </a:t>
            </a:r>
            <a:r>
              <a:rPr lang="de-DE" err="1"/>
              <a:t>Governance</a:t>
            </a:r>
            <a:r>
              <a:rPr lang="de-DE"/>
              <a:t>-Problemen: 12</a:t>
            </a:r>
          </a:p>
          <a:p>
            <a:r>
              <a:rPr lang="de-DE"/>
              <a:t>Mindestens drei lebensbedrohliche Phasen: </a:t>
            </a:r>
          </a:p>
          <a:p>
            <a:r>
              <a:rPr lang="de-DE"/>
              <a:t>- Verschuldung (um 1430)</a:t>
            </a:r>
          </a:p>
          <a:p>
            <a:r>
              <a:rPr lang="de-DE"/>
              <a:t>- Politik (1488)</a:t>
            </a:r>
          </a:p>
          <a:p>
            <a:r>
              <a:rPr lang="de-DE"/>
              <a:t>- Schwarzer Tod (um 1550)</a:t>
            </a:r>
          </a:p>
          <a:p>
            <a:endParaRPr lang="de-DE"/>
          </a:p>
        </p:txBody>
      </p:sp>
      <p:sp>
        <p:nvSpPr>
          <p:cNvPr id="4" name="Foliennummernplatzhalter 3">
            <a:extLst>
              <a:ext uri="{FF2B5EF4-FFF2-40B4-BE49-F238E27FC236}">
                <a16:creationId xmlns:a16="http://schemas.microsoft.com/office/drawing/2014/main" id="{5C10E23A-95F0-AF44-8CD0-17C7FD97A5D3}"/>
              </a:ext>
            </a:extLst>
          </p:cNvPr>
          <p:cNvSpPr>
            <a:spLocks noGrp="1"/>
          </p:cNvSpPr>
          <p:nvPr>
            <p:ph type="sldNum" sz="quarter" idx="12"/>
          </p:nvPr>
        </p:nvSpPr>
        <p:spPr/>
        <p:txBody>
          <a:bodyPr/>
          <a:lstStyle/>
          <a:p>
            <a:r>
              <a:rPr lang="de-CH"/>
              <a:t>Seite </a:t>
            </a:r>
            <a:fld id="{298DDF54-96CA-4706-AFE9-54D71408EAE8}" type="slidenum">
              <a:rPr lang="de-CH" smtClean="0"/>
              <a:pPr/>
              <a:t>16</a:t>
            </a:fld>
            <a:endParaRPr lang="de-CH"/>
          </a:p>
        </p:txBody>
      </p:sp>
      <p:pic>
        <p:nvPicPr>
          <p:cNvPr id="5" name="Picture 8" descr="Kloster_Sommer">
            <a:extLst>
              <a:ext uri="{FF2B5EF4-FFF2-40B4-BE49-F238E27FC236}">
                <a16:creationId xmlns:a16="http://schemas.microsoft.com/office/drawing/2014/main" id="{7934A793-BB40-9A48-82EE-86E3080F955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65044" y="10939"/>
            <a:ext cx="3078956" cy="3123010"/>
          </a:xfrm>
          <a:prstGeom prst="rect">
            <a:avLst/>
          </a:prstGeom>
          <a:noFill/>
          <a:ln w="9525">
            <a:noFill/>
            <a:miter lim="800000"/>
            <a:headEnd/>
            <a:tailEnd/>
          </a:ln>
          <a:effectLst/>
        </p:spPr>
      </p:pic>
    </p:spTree>
    <p:extLst>
      <p:ext uri="{BB962C8B-B14F-4D97-AF65-F5344CB8AC3E}">
        <p14:creationId xmlns:p14="http://schemas.microsoft.com/office/powerpoint/2010/main" val="174230878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1697116-1273-AB46-8752-CE54408723E3}"/>
              </a:ext>
            </a:extLst>
          </p:cNvPr>
          <p:cNvSpPr>
            <a:spLocks noGrp="1"/>
          </p:cNvSpPr>
          <p:nvPr>
            <p:ph type="title"/>
          </p:nvPr>
        </p:nvSpPr>
        <p:spPr/>
        <p:txBody>
          <a:bodyPr/>
          <a:lstStyle/>
          <a:p>
            <a:r>
              <a:rPr lang="de-DE" dirty="0"/>
              <a:t>Empirische Evidenz zum Kloster Engelberg</a:t>
            </a:r>
          </a:p>
        </p:txBody>
      </p:sp>
      <p:sp>
        <p:nvSpPr>
          <p:cNvPr id="4" name="Foliennummernplatzhalter 3">
            <a:extLst>
              <a:ext uri="{FF2B5EF4-FFF2-40B4-BE49-F238E27FC236}">
                <a16:creationId xmlns:a16="http://schemas.microsoft.com/office/drawing/2014/main" id="{2BE29E25-B377-CA46-AD26-13E45208366E}"/>
              </a:ext>
            </a:extLst>
          </p:cNvPr>
          <p:cNvSpPr>
            <a:spLocks noGrp="1"/>
          </p:cNvSpPr>
          <p:nvPr>
            <p:ph type="sldNum" sz="quarter" idx="12"/>
          </p:nvPr>
        </p:nvSpPr>
        <p:spPr/>
        <p:txBody>
          <a:bodyPr/>
          <a:lstStyle/>
          <a:p>
            <a:r>
              <a:rPr lang="de-CH"/>
              <a:t>Seite </a:t>
            </a:r>
            <a:fld id="{298DDF54-96CA-4706-AFE9-54D71408EAE8}" type="slidenum">
              <a:rPr lang="de-CH" smtClean="0"/>
              <a:pPr/>
              <a:t>17</a:t>
            </a:fld>
            <a:endParaRPr lang="de-CH"/>
          </a:p>
        </p:txBody>
      </p:sp>
      <p:graphicFrame>
        <p:nvGraphicFramePr>
          <p:cNvPr id="5" name="Group 39">
            <a:extLst>
              <a:ext uri="{FF2B5EF4-FFF2-40B4-BE49-F238E27FC236}">
                <a16:creationId xmlns:a16="http://schemas.microsoft.com/office/drawing/2014/main" id="{A22AAFE4-E926-9B43-8CBE-89F0F7325582}"/>
              </a:ext>
            </a:extLst>
          </p:cNvPr>
          <p:cNvGraphicFramePr>
            <a:graphicFrameLocks noGrp="1"/>
          </p:cNvGraphicFramePr>
          <p:nvPr>
            <p:extLst>
              <p:ext uri="{D42A27DB-BD31-4B8C-83A1-F6EECF244321}">
                <p14:modId xmlns:p14="http://schemas.microsoft.com/office/powerpoint/2010/main" val="1459630092"/>
              </p:ext>
            </p:extLst>
          </p:nvPr>
        </p:nvGraphicFramePr>
        <p:xfrm>
          <a:off x="900552" y="1779662"/>
          <a:ext cx="7271848" cy="2194790"/>
        </p:xfrm>
        <a:graphic>
          <a:graphicData uri="http://schemas.openxmlformats.org/drawingml/2006/table">
            <a:tbl>
              <a:tblPr>
                <a:tableStyleId>{8EC20E35-A176-4012-BC5E-935CFFF8708E}</a:tableStyleId>
              </a:tblPr>
              <a:tblGrid>
                <a:gridCol w="4338564">
                  <a:extLst>
                    <a:ext uri="{9D8B030D-6E8A-4147-A177-3AD203B41FA5}">
                      <a16:colId xmlns:a16="http://schemas.microsoft.com/office/drawing/2014/main" val="20000"/>
                    </a:ext>
                  </a:extLst>
                </a:gridCol>
                <a:gridCol w="1205092">
                  <a:extLst>
                    <a:ext uri="{9D8B030D-6E8A-4147-A177-3AD203B41FA5}">
                      <a16:colId xmlns:a16="http://schemas.microsoft.com/office/drawing/2014/main" val="20001"/>
                    </a:ext>
                  </a:extLst>
                </a:gridCol>
                <a:gridCol w="1728192">
                  <a:extLst>
                    <a:ext uri="{9D8B030D-6E8A-4147-A177-3AD203B41FA5}">
                      <a16:colId xmlns:a16="http://schemas.microsoft.com/office/drawing/2014/main" val="20002"/>
                    </a:ext>
                  </a:extLst>
                </a:gridCol>
              </a:tblGrid>
              <a:tr h="420239">
                <a:tc>
                  <a:txBody>
                    <a:bodyPr/>
                    <a:lstStyle/>
                    <a:p>
                      <a:pPr marL="0" marR="0" lvl="0" indent="0" algn="l" defTabSz="914400" rtl="0" eaLnBrk="1" fontAlgn="base" latinLnBrk="0" hangingPunct="1">
                        <a:lnSpc>
                          <a:spcPct val="100000"/>
                        </a:lnSpc>
                        <a:spcBef>
                          <a:spcPct val="20000"/>
                        </a:spcBef>
                        <a:spcAft>
                          <a:spcPct val="0"/>
                        </a:spcAft>
                        <a:buClr>
                          <a:schemeClr val="bg1"/>
                        </a:buClr>
                        <a:buSzTx/>
                        <a:buFontTx/>
                        <a:buNone/>
                        <a:tabLst/>
                      </a:pPr>
                      <a:r>
                        <a:rPr kumimoji="0" lang="en-US" sz="1700" b="1" u="none" strike="noStrike" cap="none" normalizeH="0" baseline="0" dirty="0" err="1">
                          <a:ln>
                            <a:noFill/>
                          </a:ln>
                          <a:solidFill>
                            <a:schemeClr val="tx1"/>
                          </a:solidFill>
                          <a:effectLst/>
                        </a:rPr>
                        <a:t>Merkmale</a:t>
                      </a:r>
                      <a:endParaRPr kumimoji="0" lang="en-US" sz="1700" b="1" i="0" u="none" strike="noStrike" cap="none" normalizeH="0" baseline="0" dirty="0">
                        <a:ln>
                          <a:noFill/>
                        </a:ln>
                        <a:solidFill>
                          <a:schemeClr val="tx1"/>
                        </a:solidFill>
                        <a:effectLst/>
                        <a:latin typeface="Arial" panose="020B0604020202020204" pitchFamily="34" charset="0"/>
                        <a:cs typeface="Arial" panose="020B0604020202020204" pitchFamily="34" charset="0"/>
                      </a:endParaRPr>
                    </a:p>
                  </a:txBody>
                  <a:tcPr marL="68580" marR="68580" marT="34297" marB="34297" horzOverflow="overflow"/>
                </a:tc>
                <a:tc>
                  <a:txBody>
                    <a:bodyPr/>
                    <a:lstStyle/>
                    <a:p>
                      <a:pPr marL="0" marR="0" lvl="0" indent="0" algn="l" defTabSz="914400" rtl="0" eaLnBrk="1" fontAlgn="base" latinLnBrk="0" hangingPunct="1">
                        <a:lnSpc>
                          <a:spcPct val="100000"/>
                        </a:lnSpc>
                        <a:spcBef>
                          <a:spcPct val="20000"/>
                        </a:spcBef>
                        <a:spcAft>
                          <a:spcPct val="0"/>
                        </a:spcAft>
                        <a:buClr>
                          <a:schemeClr val="bg1"/>
                        </a:buClr>
                        <a:buSzTx/>
                        <a:buFontTx/>
                        <a:buNone/>
                        <a:tabLst/>
                      </a:pPr>
                      <a:r>
                        <a:rPr kumimoji="0" lang="en-US" sz="1700" b="1" u="none" strike="noStrike" cap="none" normalizeH="0" baseline="0" dirty="0" err="1">
                          <a:ln>
                            <a:noFill/>
                          </a:ln>
                          <a:solidFill>
                            <a:schemeClr val="tx1"/>
                          </a:solidFill>
                          <a:effectLst/>
                        </a:rPr>
                        <a:t>Gute</a:t>
                      </a:r>
                      <a:r>
                        <a:rPr kumimoji="0" lang="en-US" sz="1700" b="1" u="none" strike="noStrike" cap="none" normalizeH="0" baseline="0" dirty="0">
                          <a:ln>
                            <a:noFill/>
                          </a:ln>
                          <a:solidFill>
                            <a:schemeClr val="tx1"/>
                          </a:solidFill>
                          <a:effectLst/>
                        </a:rPr>
                        <a:t> </a:t>
                      </a:r>
                      <a:r>
                        <a:rPr kumimoji="0" lang="en-US" sz="1700" b="1" u="none" strike="noStrike" cap="none" normalizeH="0" baseline="0" dirty="0" err="1">
                          <a:ln>
                            <a:noFill/>
                          </a:ln>
                          <a:solidFill>
                            <a:schemeClr val="tx1"/>
                          </a:solidFill>
                          <a:effectLst/>
                        </a:rPr>
                        <a:t>Äbte</a:t>
                      </a:r>
                      <a:endParaRPr kumimoji="0" lang="en-US" sz="1700" b="1" i="0" u="none" strike="noStrike" cap="none" normalizeH="0" baseline="0" dirty="0">
                        <a:ln>
                          <a:noFill/>
                        </a:ln>
                        <a:solidFill>
                          <a:schemeClr val="tx1"/>
                        </a:solidFill>
                        <a:effectLst/>
                        <a:latin typeface="Arial" panose="020B0604020202020204" pitchFamily="34" charset="0"/>
                        <a:cs typeface="Arial" panose="020B0604020202020204" pitchFamily="34" charset="0"/>
                      </a:endParaRPr>
                    </a:p>
                  </a:txBody>
                  <a:tcPr marL="68580" marR="68580" marT="34297" marB="34297" horzOverflow="overflow"/>
                </a:tc>
                <a:tc>
                  <a:txBody>
                    <a:bodyPr/>
                    <a:lstStyle/>
                    <a:p>
                      <a:pPr marL="0" marR="0" lvl="0" indent="0" algn="l" defTabSz="914400" rtl="0" eaLnBrk="1" fontAlgn="base" latinLnBrk="0" hangingPunct="1">
                        <a:lnSpc>
                          <a:spcPct val="100000"/>
                        </a:lnSpc>
                        <a:spcBef>
                          <a:spcPct val="20000"/>
                        </a:spcBef>
                        <a:spcAft>
                          <a:spcPct val="0"/>
                        </a:spcAft>
                        <a:buClr>
                          <a:schemeClr val="bg1"/>
                        </a:buClr>
                        <a:buSzTx/>
                        <a:buFontTx/>
                        <a:buNone/>
                        <a:tabLst/>
                      </a:pPr>
                      <a:r>
                        <a:rPr kumimoji="0" lang="en-US" sz="1700" b="1" u="none" strike="noStrike" cap="none" normalizeH="0" baseline="0" dirty="0" err="1">
                          <a:ln>
                            <a:noFill/>
                          </a:ln>
                          <a:solidFill>
                            <a:schemeClr val="tx1"/>
                          </a:solidFill>
                          <a:effectLst/>
                        </a:rPr>
                        <a:t>Schlechte</a:t>
                      </a:r>
                      <a:r>
                        <a:rPr kumimoji="0" lang="en-US" sz="1700" b="1" u="none" strike="noStrike" cap="none" normalizeH="0" baseline="0" dirty="0">
                          <a:ln>
                            <a:noFill/>
                          </a:ln>
                          <a:solidFill>
                            <a:schemeClr val="tx1"/>
                          </a:solidFill>
                          <a:effectLst/>
                        </a:rPr>
                        <a:t> </a:t>
                      </a:r>
                      <a:r>
                        <a:rPr kumimoji="0" lang="en-US" sz="1700" b="1" u="none" strike="noStrike" cap="none" normalizeH="0" baseline="0" dirty="0" err="1">
                          <a:ln>
                            <a:noFill/>
                          </a:ln>
                          <a:solidFill>
                            <a:schemeClr val="tx1"/>
                          </a:solidFill>
                          <a:effectLst/>
                        </a:rPr>
                        <a:t>Äbte</a:t>
                      </a:r>
                      <a:endParaRPr kumimoji="0" lang="en-US" sz="1700" b="1" i="0" u="none" strike="noStrike" cap="none" normalizeH="0" baseline="0" dirty="0">
                        <a:ln>
                          <a:noFill/>
                        </a:ln>
                        <a:solidFill>
                          <a:schemeClr val="tx1"/>
                        </a:solidFill>
                        <a:effectLst/>
                        <a:latin typeface="Arial" panose="020B0604020202020204" pitchFamily="34" charset="0"/>
                        <a:cs typeface="Arial" panose="020B0604020202020204" pitchFamily="34" charset="0"/>
                      </a:endParaRPr>
                    </a:p>
                  </a:txBody>
                  <a:tcPr marL="68580" marR="68580" marT="34297" marB="34297" horzOverflow="overflow"/>
                </a:tc>
                <a:extLst>
                  <a:ext uri="{0D108BD9-81ED-4DB2-BD59-A6C34878D82A}">
                    <a16:rowId xmlns:a16="http://schemas.microsoft.com/office/drawing/2014/main" val="10000"/>
                  </a:ext>
                </a:extLst>
              </a:tr>
              <a:tr h="295599">
                <a:tc>
                  <a:txBody>
                    <a:bodyPr/>
                    <a:lstStyle/>
                    <a:p>
                      <a:pPr marL="0" marR="0" lvl="0" indent="0" algn="l" defTabSz="914400" rtl="0" eaLnBrk="1" fontAlgn="base" latinLnBrk="0" hangingPunct="1">
                        <a:lnSpc>
                          <a:spcPct val="100000"/>
                        </a:lnSpc>
                        <a:spcBef>
                          <a:spcPct val="20000"/>
                        </a:spcBef>
                        <a:spcAft>
                          <a:spcPct val="0"/>
                        </a:spcAft>
                        <a:buClr>
                          <a:schemeClr val="bg1"/>
                        </a:buClr>
                        <a:buSzTx/>
                        <a:buFontTx/>
                        <a:buNone/>
                        <a:tabLst/>
                      </a:pPr>
                      <a:r>
                        <a:rPr kumimoji="0" lang="en-US" sz="1700" b="0" u="none" strike="noStrike" cap="none" normalizeH="0" baseline="0" err="1">
                          <a:ln>
                            <a:noFill/>
                          </a:ln>
                          <a:solidFill>
                            <a:schemeClr val="tx1"/>
                          </a:solidFill>
                          <a:effectLst/>
                        </a:rPr>
                        <a:t>Amtszeit</a:t>
                      </a:r>
                      <a:endParaRPr kumimoji="0" lang="en-US" sz="1700" b="0" i="0" u="none" strike="noStrike" cap="none" normalizeH="0" baseline="0">
                        <a:ln>
                          <a:noFill/>
                        </a:ln>
                        <a:solidFill>
                          <a:schemeClr val="tx1"/>
                        </a:solidFill>
                        <a:effectLst/>
                        <a:latin typeface="Arial" panose="020B0604020202020204" pitchFamily="34" charset="0"/>
                        <a:cs typeface="Arial" panose="020B0604020202020204" pitchFamily="34" charset="0"/>
                      </a:endParaRPr>
                    </a:p>
                  </a:txBody>
                  <a:tcPr marL="68580" marR="68580" marT="34297" marB="34297" horzOverflow="overflow"/>
                </a:tc>
                <a:tc>
                  <a:txBody>
                    <a:bodyPr/>
                    <a:lstStyle/>
                    <a:p>
                      <a:pPr marL="0" marR="0" lvl="0" indent="0" algn="l" defTabSz="914400" rtl="0" eaLnBrk="1" fontAlgn="base" latinLnBrk="0" hangingPunct="1">
                        <a:lnSpc>
                          <a:spcPct val="100000"/>
                        </a:lnSpc>
                        <a:spcBef>
                          <a:spcPct val="20000"/>
                        </a:spcBef>
                        <a:spcAft>
                          <a:spcPct val="0"/>
                        </a:spcAft>
                        <a:buClr>
                          <a:schemeClr val="bg1"/>
                        </a:buClr>
                        <a:buSzTx/>
                        <a:buFontTx/>
                        <a:buNone/>
                        <a:tabLst/>
                      </a:pPr>
                      <a:r>
                        <a:rPr kumimoji="0" lang="en-US" sz="1700" b="0" u="none" strike="noStrike" cap="none" normalizeH="0" baseline="0" dirty="0">
                          <a:ln>
                            <a:noFill/>
                          </a:ln>
                          <a:solidFill>
                            <a:schemeClr val="tx1"/>
                          </a:solidFill>
                          <a:effectLst/>
                        </a:rPr>
                        <a:t>19.4 Y.</a:t>
                      </a:r>
                      <a:endParaRPr kumimoji="0" lang="en-US" sz="1700" b="0" i="0" u="none" strike="noStrike" cap="none" normalizeH="0" baseline="0" dirty="0">
                        <a:ln>
                          <a:noFill/>
                        </a:ln>
                        <a:solidFill>
                          <a:schemeClr val="tx1"/>
                        </a:solidFill>
                        <a:effectLst/>
                        <a:latin typeface="Arial" panose="020B0604020202020204" pitchFamily="34" charset="0"/>
                        <a:cs typeface="Arial" panose="020B0604020202020204" pitchFamily="34" charset="0"/>
                      </a:endParaRPr>
                    </a:p>
                  </a:txBody>
                  <a:tcPr marL="68580" marR="68580" marT="34297" marB="34297" horzOverflow="overflow"/>
                </a:tc>
                <a:tc>
                  <a:txBody>
                    <a:bodyPr/>
                    <a:lstStyle/>
                    <a:p>
                      <a:pPr marL="0" marR="0" lvl="0" indent="0" algn="l" defTabSz="914400" rtl="0" eaLnBrk="1" fontAlgn="base" latinLnBrk="0" hangingPunct="1">
                        <a:lnSpc>
                          <a:spcPct val="100000"/>
                        </a:lnSpc>
                        <a:spcBef>
                          <a:spcPct val="20000"/>
                        </a:spcBef>
                        <a:spcAft>
                          <a:spcPct val="0"/>
                        </a:spcAft>
                        <a:buClr>
                          <a:schemeClr val="bg1"/>
                        </a:buClr>
                        <a:buSzTx/>
                        <a:buFontTx/>
                        <a:buNone/>
                        <a:tabLst/>
                      </a:pPr>
                      <a:r>
                        <a:rPr kumimoji="0" lang="en-US" sz="1700" b="0" u="none" strike="noStrike" cap="none" normalizeH="0" baseline="0" dirty="0">
                          <a:ln>
                            <a:noFill/>
                          </a:ln>
                          <a:solidFill>
                            <a:schemeClr val="tx1"/>
                          </a:solidFill>
                          <a:effectLst/>
                        </a:rPr>
                        <a:t>7.6 Y.</a:t>
                      </a:r>
                      <a:endParaRPr kumimoji="0" lang="en-US" sz="1700" b="0" i="0" u="none" strike="noStrike" cap="none" normalizeH="0" baseline="0" dirty="0">
                        <a:ln>
                          <a:noFill/>
                        </a:ln>
                        <a:solidFill>
                          <a:schemeClr val="tx1"/>
                        </a:solidFill>
                        <a:effectLst/>
                        <a:latin typeface="Arial" panose="020B0604020202020204" pitchFamily="34" charset="0"/>
                        <a:cs typeface="Arial" panose="020B0604020202020204" pitchFamily="34" charset="0"/>
                      </a:endParaRPr>
                    </a:p>
                  </a:txBody>
                  <a:tcPr marL="68580" marR="68580" marT="34297" marB="34297" horzOverflow="overflow"/>
                </a:tc>
                <a:extLst>
                  <a:ext uri="{0D108BD9-81ED-4DB2-BD59-A6C34878D82A}">
                    <a16:rowId xmlns:a16="http://schemas.microsoft.com/office/drawing/2014/main" val="10001"/>
                  </a:ext>
                </a:extLst>
              </a:tr>
              <a:tr h="510956">
                <a:tc>
                  <a:txBody>
                    <a:bodyPr/>
                    <a:lstStyle/>
                    <a:p>
                      <a:pPr marL="0" marR="0" lvl="0" indent="0" algn="l" defTabSz="914400" rtl="0" eaLnBrk="1" fontAlgn="base" latinLnBrk="0" hangingPunct="1">
                        <a:lnSpc>
                          <a:spcPct val="100000"/>
                        </a:lnSpc>
                        <a:spcBef>
                          <a:spcPct val="20000"/>
                        </a:spcBef>
                        <a:spcAft>
                          <a:spcPct val="0"/>
                        </a:spcAft>
                        <a:buClr>
                          <a:schemeClr val="bg1"/>
                        </a:buClr>
                        <a:buSzTx/>
                        <a:buFontTx/>
                        <a:buNone/>
                        <a:tabLst/>
                      </a:pPr>
                      <a:r>
                        <a:rPr kumimoji="0" lang="en-US" sz="1700" b="0" u="none" strike="noStrike" cap="none" normalizeH="0" baseline="0" err="1">
                          <a:ln>
                            <a:noFill/>
                          </a:ln>
                          <a:solidFill>
                            <a:schemeClr val="tx1"/>
                          </a:solidFill>
                          <a:effectLst/>
                        </a:rPr>
                        <a:t>Demokratische</a:t>
                      </a:r>
                      <a:r>
                        <a:rPr kumimoji="0" lang="en-US" sz="1700" b="0" u="none" strike="noStrike" cap="none" normalizeH="0" baseline="0">
                          <a:ln>
                            <a:noFill/>
                          </a:ln>
                          <a:solidFill>
                            <a:schemeClr val="tx1"/>
                          </a:solidFill>
                          <a:effectLst/>
                        </a:rPr>
                        <a:t> </a:t>
                      </a:r>
                      <a:r>
                        <a:rPr kumimoji="0" lang="en-US" sz="1700" b="0" u="none" strike="noStrike" cap="none" normalizeH="0" baseline="0" err="1">
                          <a:ln>
                            <a:noFill/>
                          </a:ln>
                          <a:solidFill>
                            <a:schemeClr val="tx1"/>
                          </a:solidFill>
                          <a:effectLst/>
                        </a:rPr>
                        <a:t>Wahlen</a:t>
                      </a:r>
                      <a:endParaRPr kumimoji="0" lang="en-US" sz="1700" b="0" u="none" strike="noStrike" cap="none" normalizeH="0" baseline="0">
                        <a:ln>
                          <a:noFill/>
                        </a:ln>
                        <a:solidFill>
                          <a:schemeClr val="tx1"/>
                        </a:solidFill>
                        <a:effectLst/>
                      </a:endParaRPr>
                    </a:p>
                    <a:p>
                      <a:pPr marL="0" marR="0" lvl="0" indent="0" algn="l" defTabSz="914400" rtl="0" eaLnBrk="1" fontAlgn="base" latinLnBrk="0" hangingPunct="1">
                        <a:lnSpc>
                          <a:spcPct val="100000"/>
                        </a:lnSpc>
                        <a:spcBef>
                          <a:spcPct val="20000"/>
                        </a:spcBef>
                        <a:spcAft>
                          <a:spcPct val="0"/>
                        </a:spcAft>
                        <a:buClr>
                          <a:schemeClr val="bg1"/>
                        </a:buClr>
                        <a:buSzTx/>
                        <a:buFontTx/>
                        <a:buNone/>
                        <a:tabLst/>
                      </a:pPr>
                      <a:endParaRPr kumimoji="0" lang="en-US" sz="1700" b="0" i="0" u="none" strike="noStrike" cap="none" normalizeH="0" baseline="0">
                        <a:ln>
                          <a:noFill/>
                        </a:ln>
                        <a:solidFill>
                          <a:schemeClr val="tx1"/>
                        </a:solidFill>
                        <a:effectLst/>
                        <a:latin typeface="Arial" panose="020B0604020202020204" pitchFamily="34" charset="0"/>
                        <a:cs typeface="Arial" panose="020B0604020202020204" pitchFamily="34" charset="0"/>
                      </a:endParaRPr>
                    </a:p>
                  </a:txBody>
                  <a:tcPr marL="68580" marR="68580" marT="34297" marB="34297" horzOverflow="overflow"/>
                </a:tc>
                <a:tc>
                  <a:txBody>
                    <a:bodyPr/>
                    <a:lstStyle/>
                    <a:p>
                      <a:pPr marL="0" marR="0" lvl="0" indent="0" algn="l" defTabSz="914400" rtl="0" eaLnBrk="1" fontAlgn="base" latinLnBrk="0" hangingPunct="1">
                        <a:lnSpc>
                          <a:spcPct val="100000"/>
                        </a:lnSpc>
                        <a:spcBef>
                          <a:spcPct val="20000"/>
                        </a:spcBef>
                        <a:spcAft>
                          <a:spcPct val="0"/>
                        </a:spcAft>
                        <a:buClr>
                          <a:schemeClr val="bg1"/>
                        </a:buClr>
                        <a:buSzTx/>
                        <a:buFontTx/>
                        <a:buNone/>
                        <a:tabLst/>
                      </a:pPr>
                      <a:r>
                        <a:rPr kumimoji="0" lang="en-US" sz="1700" b="0" u="none" strike="noStrike" cap="none" normalizeH="0" baseline="0" dirty="0">
                          <a:ln>
                            <a:noFill/>
                          </a:ln>
                          <a:solidFill>
                            <a:schemeClr val="tx1"/>
                          </a:solidFill>
                          <a:effectLst/>
                        </a:rPr>
                        <a:t>89.3 %</a:t>
                      </a:r>
                      <a:endParaRPr kumimoji="0" lang="en-US" sz="1700" b="0" i="0" u="none" strike="noStrike" cap="none" normalizeH="0" baseline="0" dirty="0">
                        <a:ln>
                          <a:noFill/>
                        </a:ln>
                        <a:solidFill>
                          <a:schemeClr val="tx1"/>
                        </a:solidFill>
                        <a:effectLst/>
                        <a:latin typeface="Arial" panose="020B0604020202020204" pitchFamily="34" charset="0"/>
                        <a:cs typeface="Arial" panose="020B0604020202020204" pitchFamily="34" charset="0"/>
                      </a:endParaRPr>
                    </a:p>
                  </a:txBody>
                  <a:tcPr marL="68580" marR="68580" marT="34297" marB="34297" horzOverflow="overflow"/>
                </a:tc>
                <a:tc>
                  <a:txBody>
                    <a:bodyPr/>
                    <a:lstStyle/>
                    <a:p>
                      <a:pPr marL="0" marR="0" lvl="0" indent="0" algn="l" defTabSz="914400" rtl="0" eaLnBrk="1" fontAlgn="base" latinLnBrk="0" hangingPunct="1">
                        <a:lnSpc>
                          <a:spcPct val="100000"/>
                        </a:lnSpc>
                        <a:spcBef>
                          <a:spcPct val="20000"/>
                        </a:spcBef>
                        <a:spcAft>
                          <a:spcPct val="0"/>
                        </a:spcAft>
                        <a:buClr>
                          <a:schemeClr val="bg1"/>
                        </a:buClr>
                        <a:buSzTx/>
                        <a:buFontTx/>
                        <a:buNone/>
                        <a:tabLst/>
                      </a:pPr>
                      <a:r>
                        <a:rPr kumimoji="0" lang="en-US" sz="1700" b="0" u="none" strike="noStrike" cap="none" normalizeH="0" baseline="0" dirty="0">
                          <a:ln>
                            <a:noFill/>
                          </a:ln>
                          <a:solidFill>
                            <a:schemeClr val="tx1"/>
                          </a:solidFill>
                          <a:effectLst/>
                        </a:rPr>
                        <a:t>36.4 %</a:t>
                      </a:r>
                      <a:endParaRPr kumimoji="0" lang="en-US" sz="1700" b="0" i="0" u="none" strike="noStrike" cap="none" normalizeH="0" baseline="0" dirty="0">
                        <a:ln>
                          <a:noFill/>
                        </a:ln>
                        <a:solidFill>
                          <a:schemeClr val="tx1"/>
                        </a:solidFill>
                        <a:effectLst/>
                        <a:latin typeface="Arial" panose="020B0604020202020204" pitchFamily="34" charset="0"/>
                        <a:cs typeface="Arial" panose="020B0604020202020204" pitchFamily="34" charset="0"/>
                      </a:endParaRPr>
                    </a:p>
                  </a:txBody>
                  <a:tcPr marL="68580" marR="68580" marT="34297" marB="34297" horzOverflow="overflow"/>
                </a:tc>
                <a:extLst>
                  <a:ext uri="{0D108BD9-81ED-4DB2-BD59-A6C34878D82A}">
                    <a16:rowId xmlns:a16="http://schemas.microsoft.com/office/drawing/2014/main" val="10002"/>
                  </a:ext>
                </a:extLst>
              </a:tr>
              <a:tr h="339392">
                <a:tc>
                  <a:txBody>
                    <a:bodyPr/>
                    <a:lstStyle/>
                    <a:p>
                      <a:pPr marL="0" marR="0" lvl="0" indent="0" algn="l" defTabSz="914400" rtl="0" eaLnBrk="1" fontAlgn="base" latinLnBrk="0" hangingPunct="1">
                        <a:lnSpc>
                          <a:spcPct val="100000"/>
                        </a:lnSpc>
                        <a:spcBef>
                          <a:spcPct val="20000"/>
                        </a:spcBef>
                        <a:spcAft>
                          <a:spcPct val="0"/>
                        </a:spcAft>
                        <a:buClr>
                          <a:schemeClr val="bg1"/>
                        </a:buClr>
                        <a:buSzTx/>
                        <a:buFontTx/>
                        <a:buNone/>
                        <a:tabLst/>
                      </a:pPr>
                      <a:r>
                        <a:rPr kumimoji="0" lang="en-US" sz="1700" b="0" u="none" strike="noStrike" cap="none" normalizeH="0" baseline="0" dirty="0" err="1">
                          <a:ln>
                            <a:noFill/>
                          </a:ln>
                          <a:solidFill>
                            <a:schemeClr val="tx1"/>
                          </a:solidFill>
                          <a:effectLst/>
                        </a:rPr>
                        <a:t>Externer</a:t>
                      </a:r>
                      <a:r>
                        <a:rPr kumimoji="0" lang="en-US" sz="1700" b="0" u="none" strike="noStrike" cap="none" normalizeH="0" baseline="0" dirty="0">
                          <a:ln>
                            <a:noFill/>
                          </a:ln>
                          <a:solidFill>
                            <a:schemeClr val="tx1"/>
                          </a:solidFill>
                          <a:effectLst/>
                        </a:rPr>
                        <a:t> </a:t>
                      </a:r>
                      <a:r>
                        <a:rPr kumimoji="0" lang="en-US" sz="1700" b="0" u="none" strike="noStrike" cap="none" normalizeH="0" baseline="0" dirty="0" err="1">
                          <a:ln>
                            <a:noFill/>
                          </a:ln>
                          <a:solidFill>
                            <a:schemeClr val="tx1"/>
                          </a:solidFill>
                          <a:effectLst/>
                        </a:rPr>
                        <a:t>Abt</a:t>
                      </a:r>
                      <a:r>
                        <a:rPr kumimoji="0" lang="en-US" sz="1700" b="0" u="none" strike="noStrike" cap="none" normalizeH="0" baseline="0" dirty="0">
                          <a:ln>
                            <a:noFill/>
                          </a:ln>
                          <a:solidFill>
                            <a:schemeClr val="tx1"/>
                          </a:solidFill>
                          <a:effectLst/>
                        </a:rPr>
                        <a:t>/Outsider</a:t>
                      </a:r>
                      <a:endParaRPr kumimoji="0" lang="en-US" sz="1700" b="0" i="0" u="none" strike="noStrike" cap="none" normalizeH="0" baseline="0" dirty="0">
                        <a:ln>
                          <a:noFill/>
                        </a:ln>
                        <a:solidFill>
                          <a:schemeClr val="tx1"/>
                        </a:solidFill>
                        <a:effectLst/>
                        <a:latin typeface="Arial" panose="020B0604020202020204" pitchFamily="34" charset="0"/>
                        <a:cs typeface="Arial" panose="020B0604020202020204" pitchFamily="34" charset="0"/>
                      </a:endParaRPr>
                    </a:p>
                  </a:txBody>
                  <a:tcPr marL="68580" marR="68580" marT="34297" marB="34297" horzOverflow="overflow"/>
                </a:tc>
                <a:tc>
                  <a:txBody>
                    <a:bodyPr/>
                    <a:lstStyle/>
                    <a:p>
                      <a:pPr marL="0" marR="0" lvl="0" indent="0" algn="l" defTabSz="914400" rtl="0" eaLnBrk="1" fontAlgn="base" latinLnBrk="0" hangingPunct="1">
                        <a:lnSpc>
                          <a:spcPct val="100000"/>
                        </a:lnSpc>
                        <a:spcBef>
                          <a:spcPct val="20000"/>
                        </a:spcBef>
                        <a:spcAft>
                          <a:spcPct val="0"/>
                        </a:spcAft>
                        <a:buClr>
                          <a:schemeClr val="bg1"/>
                        </a:buClr>
                        <a:buSzTx/>
                        <a:buFontTx/>
                        <a:buNone/>
                        <a:tabLst/>
                      </a:pPr>
                      <a:r>
                        <a:rPr kumimoji="0" lang="en-US" sz="1700" b="0" u="none" strike="noStrike" cap="none" normalizeH="0" baseline="0" dirty="0">
                          <a:ln>
                            <a:noFill/>
                          </a:ln>
                          <a:solidFill>
                            <a:schemeClr val="tx1"/>
                          </a:solidFill>
                          <a:effectLst/>
                        </a:rPr>
                        <a:t>18.2 %</a:t>
                      </a:r>
                      <a:endParaRPr kumimoji="0" lang="en-US" sz="1700" b="0" i="0" u="none" strike="noStrike" cap="none" normalizeH="0" baseline="0" dirty="0">
                        <a:ln>
                          <a:noFill/>
                        </a:ln>
                        <a:solidFill>
                          <a:schemeClr val="tx1"/>
                        </a:solidFill>
                        <a:effectLst/>
                        <a:latin typeface="Arial" panose="020B0604020202020204" pitchFamily="34" charset="0"/>
                        <a:cs typeface="Arial" panose="020B0604020202020204" pitchFamily="34" charset="0"/>
                      </a:endParaRPr>
                    </a:p>
                  </a:txBody>
                  <a:tcPr marL="68580" marR="68580" marT="34297" marB="34297" horzOverflow="overflow"/>
                </a:tc>
                <a:tc>
                  <a:txBody>
                    <a:bodyPr/>
                    <a:lstStyle/>
                    <a:p>
                      <a:pPr marL="0" marR="0" lvl="0" indent="0" algn="l" defTabSz="914400" rtl="0" eaLnBrk="1" fontAlgn="base" latinLnBrk="0" hangingPunct="1">
                        <a:lnSpc>
                          <a:spcPct val="100000"/>
                        </a:lnSpc>
                        <a:spcBef>
                          <a:spcPct val="20000"/>
                        </a:spcBef>
                        <a:spcAft>
                          <a:spcPct val="0"/>
                        </a:spcAft>
                        <a:buClr>
                          <a:schemeClr val="bg1"/>
                        </a:buClr>
                        <a:buSzTx/>
                        <a:buFontTx/>
                        <a:buNone/>
                        <a:tabLst/>
                      </a:pPr>
                      <a:r>
                        <a:rPr kumimoji="0" lang="en-US" sz="1700" b="0" u="none" strike="noStrike" cap="none" normalizeH="0" baseline="0" dirty="0">
                          <a:ln>
                            <a:noFill/>
                          </a:ln>
                          <a:solidFill>
                            <a:schemeClr val="tx1"/>
                          </a:solidFill>
                          <a:effectLst/>
                        </a:rPr>
                        <a:t>40.0 %</a:t>
                      </a:r>
                      <a:endParaRPr kumimoji="0" lang="en-US" sz="1700" b="0" i="0" u="none" strike="noStrike" cap="none" normalizeH="0" baseline="0" dirty="0">
                        <a:ln>
                          <a:noFill/>
                        </a:ln>
                        <a:solidFill>
                          <a:schemeClr val="tx1"/>
                        </a:solidFill>
                        <a:effectLst/>
                        <a:latin typeface="Arial" panose="020B0604020202020204" pitchFamily="34" charset="0"/>
                        <a:cs typeface="Arial" panose="020B0604020202020204" pitchFamily="34" charset="0"/>
                      </a:endParaRPr>
                    </a:p>
                  </a:txBody>
                  <a:tcPr marL="68580" marR="68580" marT="34297" marB="34297" horzOverflow="overflow"/>
                </a:tc>
                <a:extLst>
                  <a:ext uri="{0D108BD9-81ED-4DB2-BD59-A6C34878D82A}">
                    <a16:rowId xmlns:a16="http://schemas.microsoft.com/office/drawing/2014/main" val="10003"/>
                  </a:ext>
                </a:extLst>
              </a:tr>
              <a:tr h="468915">
                <a:tc>
                  <a:txBody>
                    <a:bodyPr/>
                    <a:lstStyle/>
                    <a:p>
                      <a:pPr marL="0" marR="0" lvl="0" indent="0" algn="l" defTabSz="914400" rtl="0" eaLnBrk="1" fontAlgn="base" latinLnBrk="0" hangingPunct="1">
                        <a:lnSpc>
                          <a:spcPct val="100000"/>
                        </a:lnSpc>
                        <a:spcBef>
                          <a:spcPct val="20000"/>
                        </a:spcBef>
                        <a:spcAft>
                          <a:spcPct val="0"/>
                        </a:spcAft>
                        <a:buClr>
                          <a:schemeClr val="bg1"/>
                        </a:buClr>
                        <a:buSzTx/>
                        <a:buFontTx/>
                        <a:buNone/>
                        <a:tabLst/>
                      </a:pPr>
                      <a:r>
                        <a:rPr kumimoji="0" lang="en-US" sz="1700" b="0" u="none" strike="noStrike" cap="none" normalizeH="0" baseline="0" dirty="0" err="1">
                          <a:ln>
                            <a:noFill/>
                          </a:ln>
                          <a:solidFill>
                            <a:schemeClr val="tx1"/>
                          </a:solidFill>
                          <a:effectLst/>
                        </a:rPr>
                        <a:t>Leistungsausweise</a:t>
                      </a:r>
                      <a:r>
                        <a:rPr kumimoji="0" lang="en-US" sz="1700" b="0" u="none" strike="noStrike" cap="none" normalizeH="0" baseline="0" dirty="0">
                          <a:ln>
                            <a:noFill/>
                          </a:ln>
                          <a:solidFill>
                            <a:schemeClr val="tx1"/>
                          </a:solidFill>
                          <a:effectLst/>
                        </a:rPr>
                        <a:t> </a:t>
                      </a:r>
                      <a:r>
                        <a:rPr kumimoji="0" lang="en-US" sz="1700" b="0" u="none" strike="noStrike" cap="none" normalizeH="0" baseline="0" dirty="0" err="1">
                          <a:ln>
                            <a:noFill/>
                          </a:ln>
                          <a:solidFill>
                            <a:schemeClr val="tx1"/>
                          </a:solidFill>
                          <a:effectLst/>
                        </a:rPr>
                        <a:t>im</a:t>
                      </a:r>
                      <a:r>
                        <a:rPr kumimoji="0" lang="en-US" sz="1700" b="0" u="none" strike="noStrike" cap="none" normalizeH="0" baseline="0" dirty="0">
                          <a:ln>
                            <a:noFill/>
                          </a:ln>
                          <a:solidFill>
                            <a:schemeClr val="tx1"/>
                          </a:solidFill>
                          <a:effectLst/>
                        </a:rPr>
                        <a:t> </a:t>
                      </a:r>
                      <a:r>
                        <a:rPr kumimoji="0" lang="en-US" sz="1700" b="0" u="none" strike="noStrike" cap="none" normalizeH="0" baseline="0" dirty="0" err="1">
                          <a:ln>
                            <a:noFill/>
                          </a:ln>
                          <a:solidFill>
                            <a:schemeClr val="tx1"/>
                          </a:solidFill>
                          <a:effectLst/>
                        </a:rPr>
                        <a:t>Vorfeld</a:t>
                      </a:r>
                      <a:r>
                        <a:rPr kumimoji="0" lang="en-US" sz="1700" b="0" u="none" strike="noStrike" cap="none" normalizeH="0" baseline="0" dirty="0">
                          <a:ln>
                            <a:noFill/>
                          </a:ln>
                          <a:solidFill>
                            <a:schemeClr val="tx1"/>
                          </a:solidFill>
                          <a:effectLst/>
                        </a:rPr>
                        <a:t> der Wahl</a:t>
                      </a:r>
                      <a:endParaRPr kumimoji="0" lang="en-US" sz="1700" b="0" i="0" u="none" strike="noStrike" cap="none" normalizeH="0" baseline="0" dirty="0">
                        <a:ln>
                          <a:noFill/>
                        </a:ln>
                        <a:solidFill>
                          <a:schemeClr val="tx1"/>
                        </a:solidFill>
                        <a:effectLst/>
                        <a:latin typeface="Arial" panose="020B0604020202020204" pitchFamily="34" charset="0"/>
                        <a:cs typeface="Arial" panose="020B0604020202020204" pitchFamily="34" charset="0"/>
                      </a:endParaRPr>
                    </a:p>
                  </a:txBody>
                  <a:tcPr marL="68580" marR="68580" marT="34297" marB="34297" horzOverflow="overflow"/>
                </a:tc>
                <a:tc>
                  <a:txBody>
                    <a:bodyPr/>
                    <a:lstStyle/>
                    <a:p>
                      <a:pPr marL="0" marR="0" lvl="0" indent="0" algn="l" defTabSz="914400" rtl="0" eaLnBrk="1" fontAlgn="base" latinLnBrk="0" hangingPunct="1">
                        <a:lnSpc>
                          <a:spcPct val="100000"/>
                        </a:lnSpc>
                        <a:spcBef>
                          <a:spcPct val="20000"/>
                        </a:spcBef>
                        <a:spcAft>
                          <a:spcPct val="0"/>
                        </a:spcAft>
                        <a:buClr>
                          <a:schemeClr val="bg1"/>
                        </a:buClr>
                        <a:buSzTx/>
                        <a:buFontTx/>
                        <a:buNone/>
                        <a:tabLst/>
                      </a:pPr>
                      <a:r>
                        <a:rPr kumimoji="0" lang="en-US" sz="1700" b="0" u="none" strike="noStrike" cap="none" normalizeH="0" baseline="0" dirty="0">
                          <a:ln>
                            <a:noFill/>
                          </a:ln>
                          <a:solidFill>
                            <a:schemeClr val="tx1"/>
                          </a:solidFill>
                          <a:effectLst/>
                        </a:rPr>
                        <a:t>93.5 %</a:t>
                      </a:r>
                      <a:endParaRPr kumimoji="0" lang="en-US" sz="1700" b="0" i="0" u="none" strike="noStrike" cap="none" normalizeH="0" baseline="0" dirty="0">
                        <a:ln>
                          <a:noFill/>
                        </a:ln>
                        <a:solidFill>
                          <a:schemeClr val="tx1"/>
                        </a:solidFill>
                        <a:effectLst/>
                        <a:latin typeface="Arial" panose="020B0604020202020204" pitchFamily="34" charset="0"/>
                        <a:cs typeface="Arial" panose="020B0604020202020204" pitchFamily="34" charset="0"/>
                      </a:endParaRPr>
                    </a:p>
                  </a:txBody>
                  <a:tcPr marL="68580" marR="68580" marT="34297" marB="34297" horzOverflow="overflow"/>
                </a:tc>
                <a:tc>
                  <a:txBody>
                    <a:bodyPr/>
                    <a:lstStyle/>
                    <a:p>
                      <a:pPr marL="0" marR="0" lvl="0" indent="0" algn="l" defTabSz="914400" rtl="0" eaLnBrk="1" fontAlgn="base" latinLnBrk="0" hangingPunct="1">
                        <a:lnSpc>
                          <a:spcPct val="100000"/>
                        </a:lnSpc>
                        <a:spcBef>
                          <a:spcPct val="20000"/>
                        </a:spcBef>
                        <a:spcAft>
                          <a:spcPct val="0"/>
                        </a:spcAft>
                        <a:buClr>
                          <a:schemeClr val="bg1"/>
                        </a:buClr>
                        <a:buSzTx/>
                        <a:buFontTx/>
                        <a:buNone/>
                        <a:tabLst/>
                      </a:pPr>
                      <a:r>
                        <a:rPr kumimoji="0" lang="en-US" sz="1700" b="0" u="none" strike="noStrike" cap="none" normalizeH="0" baseline="0" dirty="0">
                          <a:ln>
                            <a:noFill/>
                          </a:ln>
                          <a:solidFill>
                            <a:schemeClr val="tx1"/>
                          </a:solidFill>
                          <a:effectLst/>
                        </a:rPr>
                        <a:t>30.0 %</a:t>
                      </a:r>
                      <a:endParaRPr kumimoji="0" lang="en-US" sz="1700" b="0" i="0" u="none" strike="noStrike" cap="none" normalizeH="0" baseline="0" dirty="0">
                        <a:ln>
                          <a:noFill/>
                        </a:ln>
                        <a:solidFill>
                          <a:schemeClr val="tx1"/>
                        </a:solidFill>
                        <a:effectLst/>
                        <a:latin typeface="Arial" panose="020B0604020202020204" pitchFamily="34" charset="0"/>
                        <a:cs typeface="Arial" panose="020B0604020202020204" pitchFamily="34" charset="0"/>
                      </a:endParaRPr>
                    </a:p>
                  </a:txBody>
                  <a:tcPr marL="68580" marR="68580" marT="34297" marB="34297" horzOverflow="overflow"/>
                </a:tc>
                <a:extLst>
                  <a:ext uri="{0D108BD9-81ED-4DB2-BD59-A6C34878D82A}">
                    <a16:rowId xmlns:a16="http://schemas.microsoft.com/office/drawing/2014/main" val="10004"/>
                  </a:ext>
                </a:extLst>
              </a:tr>
            </a:tbl>
          </a:graphicData>
        </a:graphic>
      </p:graphicFrame>
    </p:spTree>
    <p:extLst>
      <p:ext uri="{BB962C8B-B14F-4D97-AF65-F5344CB8AC3E}">
        <p14:creationId xmlns:p14="http://schemas.microsoft.com/office/powerpoint/2010/main" val="36456536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6C38A12-9AFC-E142-BB2A-EE16C668C804}"/>
              </a:ext>
            </a:extLst>
          </p:cNvPr>
          <p:cNvSpPr>
            <a:spLocks noGrp="1"/>
          </p:cNvSpPr>
          <p:nvPr>
            <p:ph type="title"/>
          </p:nvPr>
        </p:nvSpPr>
        <p:spPr>
          <a:xfrm>
            <a:off x="900114" y="951310"/>
            <a:ext cx="7632326" cy="377428"/>
          </a:xfrm>
        </p:spPr>
        <p:txBody>
          <a:bodyPr/>
          <a:lstStyle/>
          <a:p>
            <a:r>
              <a:rPr lang="en-US" altLang="de-DE" dirty="0"/>
              <a:t>Governance </a:t>
            </a:r>
            <a:r>
              <a:rPr lang="en-US" altLang="de-DE" dirty="0" err="1"/>
              <a:t>Mechanismen</a:t>
            </a:r>
            <a:r>
              <a:rPr lang="en-US" altLang="de-DE" dirty="0"/>
              <a:t> der </a:t>
            </a:r>
            <a:r>
              <a:rPr lang="en-US" altLang="de-DE" dirty="0" err="1"/>
              <a:t>Benediktiner</a:t>
            </a:r>
            <a:endParaRPr lang="de-DE" dirty="0"/>
          </a:p>
        </p:txBody>
      </p:sp>
      <p:sp>
        <p:nvSpPr>
          <p:cNvPr id="4" name="Foliennummernplatzhalter 3">
            <a:extLst>
              <a:ext uri="{FF2B5EF4-FFF2-40B4-BE49-F238E27FC236}">
                <a16:creationId xmlns:a16="http://schemas.microsoft.com/office/drawing/2014/main" id="{FA459DE0-D0B2-0444-8437-3CEBD4D0572A}"/>
              </a:ext>
            </a:extLst>
          </p:cNvPr>
          <p:cNvSpPr>
            <a:spLocks noGrp="1"/>
          </p:cNvSpPr>
          <p:nvPr>
            <p:ph type="sldNum" sz="quarter" idx="12"/>
          </p:nvPr>
        </p:nvSpPr>
        <p:spPr/>
        <p:txBody>
          <a:bodyPr/>
          <a:lstStyle/>
          <a:p>
            <a:r>
              <a:rPr lang="de-CH"/>
              <a:t>Seite </a:t>
            </a:r>
            <a:fld id="{298DDF54-96CA-4706-AFE9-54D71408EAE8}" type="slidenum">
              <a:rPr lang="de-CH" smtClean="0"/>
              <a:pPr/>
              <a:t>18</a:t>
            </a:fld>
            <a:endParaRPr lang="de-CH"/>
          </a:p>
        </p:txBody>
      </p:sp>
      <p:pic>
        <p:nvPicPr>
          <p:cNvPr id="5" name="Picture 4" descr="chorgebet">
            <a:extLst>
              <a:ext uri="{FF2B5EF4-FFF2-40B4-BE49-F238E27FC236}">
                <a16:creationId xmlns:a16="http://schemas.microsoft.com/office/drawing/2014/main" id="{E921E04D-3BFC-F241-BA84-620F2DE1A19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87166" y="1565399"/>
            <a:ext cx="4780359" cy="3526631"/>
          </a:xfrm>
          <a:prstGeom prst="rect">
            <a:avLst/>
          </a:prstGeom>
          <a:noFill/>
          <a:ln w="9525">
            <a:noFill/>
            <a:miter lim="800000"/>
            <a:headEnd/>
            <a:tailEnd/>
          </a:ln>
          <a:effectLst/>
        </p:spPr>
      </p:pic>
    </p:spTree>
    <p:extLst>
      <p:ext uri="{BB962C8B-B14F-4D97-AF65-F5344CB8AC3E}">
        <p14:creationId xmlns:p14="http://schemas.microsoft.com/office/powerpoint/2010/main" val="407100755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194" name="Rectangle 2">
            <a:extLst>
              <a:ext uri="{FF2B5EF4-FFF2-40B4-BE49-F238E27FC236}">
                <a16:creationId xmlns:a16="http://schemas.microsoft.com/office/drawing/2014/main" id="{9C1AAF67-5833-1045-867D-BFC7B79FFB8C}"/>
              </a:ext>
            </a:extLst>
          </p:cNvPr>
          <p:cNvSpPr>
            <a:spLocks noGrp="1" noChangeArrowheads="1"/>
          </p:cNvSpPr>
          <p:nvPr>
            <p:ph type="title"/>
          </p:nvPr>
        </p:nvSpPr>
        <p:spPr>
          <a:noFill/>
          <a:ln/>
          <a:extLst>
            <a:ext uri="{91240B29-F687-4F45-9708-019B960494DF}">
              <a14:hiddenLine xmlns:a14="http://schemas.microsoft.com/office/drawing/2010/main" w="9525" cap="flat" cmpd="sng" algn="ctr">
                <a:solidFill>
                  <a:schemeClr val="tx1"/>
                </a:solidFill>
                <a:prstDash val="solid"/>
                <a:miter lim="800000"/>
                <a:headEnd/>
                <a:tailEnd/>
              </a14:hiddenLine>
            </a:ext>
          </a:extLst>
        </p:spPr>
        <p:txBody>
          <a:bodyPr/>
          <a:lstStyle/>
          <a:p>
            <a:r>
              <a:rPr lang="en-US" altLang="de-DE" err="1"/>
              <a:t>Soziale</a:t>
            </a:r>
            <a:r>
              <a:rPr lang="en-US" altLang="de-DE"/>
              <a:t>  </a:t>
            </a:r>
            <a:r>
              <a:rPr lang="en-US" altLang="de-DE" err="1"/>
              <a:t>Einbettung</a:t>
            </a:r>
            <a:endParaRPr lang="de-DE" altLang="de-DE"/>
          </a:p>
        </p:txBody>
      </p:sp>
      <p:sp>
        <p:nvSpPr>
          <p:cNvPr id="136195" name="Rectangle 3">
            <a:extLst>
              <a:ext uri="{FF2B5EF4-FFF2-40B4-BE49-F238E27FC236}">
                <a16:creationId xmlns:a16="http://schemas.microsoft.com/office/drawing/2014/main" id="{4A6F337F-49B9-AC4F-A1D6-179D52DE8FB8}"/>
              </a:ext>
            </a:extLst>
          </p:cNvPr>
          <p:cNvSpPr>
            <a:spLocks noGrp="1" noChangeArrowheads="1"/>
          </p:cNvSpPr>
          <p:nvPr>
            <p:ph type="body" idx="1"/>
          </p:nvPr>
        </p:nvSpPr>
        <p:spPr/>
        <p:txBody>
          <a:bodyPr/>
          <a:lstStyle/>
          <a:p>
            <a:r>
              <a:rPr lang="en-US" altLang="de-DE" sz="1950" err="1"/>
              <a:t>Wertesystemen</a:t>
            </a:r>
            <a:r>
              <a:rPr lang="en-US" altLang="de-DE" sz="1950"/>
              <a:t> </a:t>
            </a:r>
            <a:r>
              <a:rPr lang="en-US" altLang="de-DE" sz="1950" err="1"/>
              <a:t>anstelle</a:t>
            </a:r>
            <a:r>
              <a:rPr lang="en-US" altLang="de-DE" sz="1950"/>
              <a:t> von </a:t>
            </a:r>
            <a:r>
              <a:rPr lang="en-US" altLang="de-DE" sz="1950" err="1"/>
              <a:t>Kontrollen</a:t>
            </a:r>
            <a:endParaRPr lang="en-US" altLang="de-DE" sz="1950"/>
          </a:p>
          <a:p>
            <a:pPr lvl="1"/>
            <a:r>
              <a:rPr lang="en-US" altLang="de-DE" sz="1800" err="1"/>
              <a:t>Bibel</a:t>
            </a:r>
            <a:r>
              <a:rPr lang="en-US" altLang="de-DE" sz="1800"/>
              <a:t>, </a:t>
            </a:r>
            <a:r>
              <a:rPr lang="en-US" altLang="de-DE" sz="1800" err="1"/>
              <a:t>Ordensregel</a:t>
            </a:r>
            <a:r>
              <a:rPr lang="en-US" altLang="de-DE" sz="1800"/>
              <a:t>, Tradition des </a:t>
            </a:r>
            <a:r>
              <a:rPr lang="en-US" altLang="de-DE" sz="1800" err="1"/>
              <a:t>Hauses</a:t>
            </a:r>
            <a:endParaRPr lang="en-US" altLang="de-DE" sz="1800"/>
          </a:p>
          <a:p>
            <a:r>
              <a:rPr lang="en-US" altLang="de-DE" sz="1950" err="1"/>
              <a:t>Selektion</a:t>
            </a:r>
            <a:r>
              <a:rPr lang="en-US" altLang="de-DE" sz="1950"/>
              <a:t> </a:t>
            </a:r>
            <a:r>
              <a:rPr lang="en-US" altLang="de-DE" sz="1950" err="1"/>
              <a:t>neuer</a:t>
            </a:r>
            <a:r>
              <a:rPr lang="en-US" altLang="de-DE" sz="1950"/>
              <a:t> </a:t>
            </a:r>
            <a:r>
              <a:rPr lang="en-US" altLang="de-DE" sz="1950" err="1"/>
              <a:t>Mitglieder</a:t>
            </a:r>
            <a:endParaRPr lang="en-US" altLang="de-DE" sz="1950"/>
          </a:p>
          <a:p>
            <a:pPr lvl="1"/>
            <a:r>
              <a:rPr lang="en-US" altLang="de-DE" sz="1800" err="1"/>
              <a:t>Gib</a:t>
            </a:r>
            <a:r>
              <a:rPr lang="en-US" altLang="de-DE" sz="1800"/>
              <a:t> </a:t>
            </a:r>
            <a:r>
              <a:rPr lang="en-US" altLang="de-DE" sz="1800" err="1"/>
              <a:t>eine</a:t>
            </a:r>
            <a:r>
              <a:rPr lang="en-US" altLang="de-DE" sz="1800"/>
              <a:t> Chance</a:t>
            </a:r>
          </a:p>
          <a:p>
            <a:r>
              <a:rPr lang="en-US" altLang="de-DE" sz="1950" err="1"/>
              <a:t>Sozialisation</a:t>
            </a:r>
            <a:endParaRPr lang="en-US" altLang="de-DE" sz="1950"/>
          </a:p>
          <a:p>
            <a:pPr lvl="1"/>
            <a:r>
              <a:rPr lang="en-US" altLang="de-DE" sz="1800"/>
              <a:t>Arbeit </a:t>
            </a:r>
            <a:r>
              <a:rPr lang="en-US" altLang="de-DE" sz="1800" err="1"/>
              <a:t>als</a:t>
            </a:r>
            <a:r>
              <a:rPr lang="en-US" altLang="de-DE" sz="1800"/>
              <a:t> </a:t>
            </a:r>
            <a:r>
              <a:rPr lang="en-US" altLang="de-DE" sz="1800" err="1"/>
              <a:t>Berufung</a:t>
            </a:r>
            <a:r>
              <a:rPr lang="en-US" altLang="de-DE" sz="1800"/>
              <a:t>, </a:t>
            </a:r>
            <a:r>
              <a:rPr lang="en-US" altLang="de-DE" sz="1800" err="1"/>
              <a:t>Prinzip</a:t>
            </a:r>
            <a:r>
              <a:rPr lang="en-US" altLang="de-DE" sz="1800"/>
              <a:t> der </a:t>
            </a:r>
            <a:r>
              <a:rPr lang="en-US" altLang="de-DE" sz="1800" err="1"/>
              <a:t>Gleichheit</a:t>
            </a:r>
            <a:r>
              <a:rPr lang="en-US" altLang="de-DE" sz="1800"/>
              <a:t> </a:t>
            </a:r>
            <a:r>
              <a:rPr lang="en-US" altLang="de-DE" sz="1800" err="1"/>
              <a:t>aller</a:t>
            </a:r>
            <a:r>
              <a:rPr lang="en-US" altLang="de-DE" sz="1800"/>
              <a:t> </a:t>
            </a:r>
            <a:r>
              <a:rPr lang="en-US" altLang="de-DE" sz="1800" err="1"/>
              <a:t>Mitglieder</a:t>
            </a:r>
            <a:r>
              <a:rPr lang="en-US" altLang="de-DE" sz="1800"/>
              <a:t>, </a:t>
            </a:r>
            <a:r>
              <a:rPr lang="en-US" altLang="de-DE" sz="1800" err="1"/>
              <a:t>Implementierung</a:t>
            </a:r>
            <a:r>
              <a:rPr lang="en-US" altLang="de-DE" sz="1800"/>
              <a:t> </a:t>
            </a:r>
            <a:r>
              <a:rPr lang="en-US" altLang="de-DE" sz="1800" err="1"/>
              <a:t>kontinuierlicher</a:t>
            </a:r>
            <a:r>
              <a:rPr lang="en-US" altLang="de-DE" sz="1800"/>
              <a:t> </a:t>
            </a:r>
            <a:r>
              <a:rPr lang="en-US" altLang="de-DE" sz="1800" err="1"/>
              <a:t>Lerninstitutionen</a:t>
            </a:r>
            <a:endParaRPr lang="en-US" altLang="de-DE" sz="1800"/>
          </a:p>
          <a:p>
            <a:pPr marL="1587" lvl="1" indent="0">
              <a:buNone/>
            </a:pPr>
            <a:r>
              <a:rPr lang="en-US" altLang="de-DE" sz="1800"/>
              <a:t>=&gt; </a:t>
            </a:r>
            <a:r>
              <a:rPr lang="en-US" altLang="de-DE" sz="1800" err="1"/>
              <a:t>Verhaltensökonomik</a:t>
            </a:r>
            <a:r>
              <a:rPr lang="en-US" altLang="de-DE" sz="1800"/>
              <a:t> (</a:t>
            </a:r>
            <a:r>
              <a:rPr lang="en-US" altLang="de-DE" sz="1800" err="1"/>
              <a:t>z.B</a:t>
            </a:r>
            <a:r>
              <a:rPr lang="en-US" altLang="de-DE" sz="1800"/>
              <a:t>. Fairness-</a:t>
            </a:r>
            <a:r>
              <a:rPr lang="en-US" altLang="de-DE" sz="1800" err="1"/>
              <a:t>Reziprozitäts</a:t>
            </a:r>
            <a:r>
              <a:rPr lang="en-US" altLang="de-DE" sz="1800"/>
              <a:t>-</a:t>
            </a:r>
            <a:r>
              <a:rPr lang="en-US" altLang="de-DE" sz="1800" err="1"/>
              <a:t>Theorie</a:t>
            </a:r>
            <a:r>
              <a:rPr lang="en-US" altLang="de-DE" sz="1800"/>
              <a:t>, </a:t>
            </a:r>
            <a:r>
              <a:rPr lang="en-US" altLang="de-DE" sz="1800" err="1"/>
              <a:t>soziale</a:t>
            </a:r>
            <a:r>
              <a:rPr lang="en-US" altLang="de-DE" sz="1800"/>
              <a:t> </a:t>
            </a:r>
            <a:r>
              <a:rPr lang="en-US" altLang="de-DE" sz="1800" err="1"/>
              <a:t>Anerkennung</a:t>
            </a:r>
            <a:r>
              <a:rPr lang="en-US" altLang="de-DE" sz="1800"/>
              <a:t>, </a:t>
            </a:r>
            <a:r>
              <a:rPr lang="en-US" altLang="de-DE" sz="1800" err="1"/>
              <a:t>Selbstselektion</a:t>
            </a:r>
            <a:r>
              <a:rPr lang="en-US" altLang="de-DE" sz="1800"/>
              <a:t>, </a:t>
            </a:r>
            <a:r>
              <a:rPr lang="en-US" altLang="de-DE" sz="1800" err="1"/>
              <a:t>Schatten</a:t>
            </a:r>
            <a:r>
              <a:rPr lang="en-US" altLang="de-DE" sz="1800"/>
              <a:t> der </a:t>
            </a:r>
            <a:r>
              <a:rPr lang="en-US" altLang="de-DE" sz="1800" err="1"/>
              <a:t>Vergangenheit</a:t>
            </a:r>
            <a:r>
              <a:rPr lang="en-US" altLang="de-DE" sz="1800"/>
              <a:t>)</a:t>
            </a:r>
          </a:p>
        </p:txBody>
      </p:sp>
    </p:spTree>
    <p:extLst>
      <p:ext uri="{BB962C8B-B14F-4D97-AF65-F5344CB8AC3E}">
        <p14:creationId xmlns:p14="http://schemas.microsoft.com/office/powerpoint/2010/main" val="260258222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Gliederung</a:t>
            </a:r>
            <a:endParaRPr lang="de-CH"/>
          </a:p>
        </p:txBody>
      </p:sp>
      <p:sp>
        <p:nvSpPr>
          <p:cNvPr id="4" name="Inhaltsplatzhalter 2">
            <a:extLst>
              <a:ext uri="{FF2B5EF4-FFF2-40B4-BE49-F238E27FC236}">
                <a16:creationId xmlns:a16="http://schemas.microsoft.com/office/drawing/2014/main" id="{49E835AB-61BC-F64B-99FB-EFF3961C6254}"/>
              </a:ext>
            </a:extLst>
          </p:cNvPr>
          <p:cNvSpPr txBox="1">
            <a:spLocks/>
          </p:cNvSpPr>
          <p:nvPr/>
        </p:nvSpPr>
        <p:spPr>
          <a:xfrm>
            <a:off x="900114" y="1653779"/>
            <a:ext cx="7343775" cy="2915840"/>
          </a:xfrm>
          <a:prstGeom prst="rect">
            <a:avLst/>
          </a:prstGeom>
        </p:spPr>
        <p:txBody>
          <a:bodyPr/>
          <a:lstStyle>
            <a:lvl1pPr algn="l" rtl="0" eaLnBrk="1" fontAlgn="base" hangingPunct="1">
              <a:spcBef>
                <a:spcPct val="40000"/>
              </a:spcBef>
              <a:spcAft>
                <a:spcPct val="0"/>
              </a:spcAft>
              <a:buFont typeface="Arial" charset="0"/>
              <a:defRPr sz="1700">
                <a:solidFill>
                  <a:schemeClr val="tx1"/>
                </a:solidFill>
                <a:latin typeface="+mn-lt"/>
                <a:ea typeface="+mn-ea"/>
                <a:cs typeface="+mn-cs"/>
              </a:defRPr>
            </a:lvl1pPr>
            <a:lvl2pPr marL="346075" indent="-344488" algn="l" rtl="0" eaLnBrk="1" fontAlgn="base" hangingPunct="1">
              <a:spcBef>
                <a:spcPct val="40000"/>
              </a:spcBef>
              <a:spcAft>
                <a:spcPct val="0"/>
              </a:spcAft>
              <a:buFont typeface="Arial" charset="0"/>
              <a:buChar char="–"/>
              <a:defRPr sz="1700">
                <a:solidFill>
                  <a:schemeClr val="tx1"/>
                </a:solidFill>
                <a:latin typeface="+mn-lt"/>
                <a:cs typeface="+mn-cs"/>
              </a:defRPr>
            </a:lvl2pPr>
            <a:lvl3pPr marL="714375" indent="-366713" algn="l" rtl="0" eaLnBrk="1" fontAlgn="base" hangingPunct="1">
              <a:spcBef>
                <a:spcPct val="40000"/>
              </a:spcBef>
              <a:spcAft>
                <a:spcPct val="0"/>
              </a:spcAft>
              <a:buFont typeface="Arial" charset="0"/>
              <a:buChar char="–"/>
              <a:defRPr sz="1700">
                <a:solidFill>
                  <a:schemeClr val="tx1"/>
                </a:solidFill>
                <a:latin typeface="+mn-lt"/>
                <a:cs typeface="+mn-cs"/>
              </a:defRPr>
            </a:lvl3pPr>
            <a:lvl4pPr marL="1069975" indent="-354013" algn="l" rtl="0" eaLnBrk="1" fontAlgn="base" hangingPunct="1">
              <a:spcBef>
                <a:spcPct val="40000"/>
              </a:spcBef>
              <a:spcAft>
                <a:spcPct val="0"/>
              </a:spcAft>
              <a:buFont typeface="Arial" charset="0"/>
              <a:buChar char="–"/>
              <a:defRPr sz="1700">
                <a:solidFill>
                  <a:schemeClr val="tx1"/>
                </a:solidFill>
                <a:latin typeface="+mn-lt"/>
                <a:cs typeface="+mn-cs"/>
              </a:defRPr>
            </a:lvl4pPr>
            <a:lvl5pPr marL="1438275" indent="-366713" algn="l" rtl="0" eaLnBrk="1" fontAlgn="base" hangingPunct="1">
              <a:spcBef>
                <a:spcPct val="40000"/>
              </a:spcBef>
              <a:spcAft>
                <a:spcPct val="0"/>
              </a:spcAft>
              <a:buFont typeface="Arial" charset="0"/>
              <a:buChar char="–"/>
              <a:defRPr sz="1700">
                <a:solidFill>
                  <a:schemeClr val="tx1"/>
                </a:solidFill>
                <a:latin typeface="+mn-lt"/>
                <a:cs typeface="+mn-cs"/>
              </a:defRPr>
            </a:lvl5pPr>
            <a:lvl6pPr marL="1895475" indent="-366713" algn="l" rtl="0" eaLnBrk="1" fontAlgn="base" hangingPunct="1">
              <a:spcBef>
                <a:spcPct val="40000"/>
              </a:spcBef>
              <a:spcAft>
                <a:spcPct val="0"/>
              </a:spcAft>
              <a:buFont typeface="Arial" charset="0"/>
              <a:buChar char="–"/>
              <a:defRPr sz="1700">
                <a:solidFill>
                  <a:schemeClr val="tx1"/>
                </a:solidFill>
                <a:latin typeface="+mn-lt"/>
                <a:cs typeface="+mn-cs"/>
              </a:defRPr>
            </a:lvl6pPr>
            <a:lvl7pPr marL="2352675" indent="-366713" algn="l" rtl="0" eaLnBrk="1" fontAlgn="base" hangingPunct="1">
              <a:spcBef>
                <a:spcPct val="40000"/>
              </a:spcBef>
              <a:spcAft>
                <a:spcPct val="0"/>
              </a:spcAft>
              <a:buFont typeface="Arial" charset="0"/>
              <a:buChar char="–"/>
              <a:defRPr sz="1700">
                <a:solidFill>
                  <a:schemeClr val="tx1"/>
                </a:solidFill>
                <a:latin typeface="+mn-lt"/>
                <a:cs typeface="+mn-cs"/>
              </a:defRPr>
            </a:lvl7pPr>
            <a:lvl8pPr marL="2809875" indent="-366713" algn="l" rtl="0" eaLnBrk="1" fontAlgn="base" hangingPunct="1">
              <a:spcBef>
                <a:spcPct val="40000"/>
              </a:spcBef>
              <a:spcAft>
                <a:spcPct val="0"/>
              </a:spcAft>
              <a:buFont typeface="Arial" charset="0"/>
              <a:buChar char="–"/>
              <a:defRPr sz="1700">
                <a:solidFill>
                  <a:schemeClr val="tx1"/>
                </a:solidFill>
                <a:latin typeface="+mn-lt"/>
                <a:cs typeface="+mn-cs"/>
              </a:defRPr>
            </a:lvl8pPr>
            <a:lvl9pPr marL="3267075" indent="-366713" algn="l" rtl="0" eaLnBrk="1" fontAlgn="base" hangingPunct="1">
              <a:spcBef>
                <a:spcPct val="40000"/>
              </a:spcBef>
              <a:spcAft>
                <a:spcPct val="0"/>
              </a:spcAft>
              <a:buFont typeface="Arial" charset="0"/>
              <a:buChar char="–"/>
              <a:defRPr sz="1700">
                <a:solidFill>
                  <a:schemeClr val="tx1"/>
                </a:solidFill>
                <a:latin typeface="+mn-lt"/>
                <a:cs typeface="+mn-cs"/>
              </a:defRPr>
            </a:lvl9pPr>
          </a:lstStyle>
          <a:p>
            <a:pPr marL="342900" indent="-342900">
              <a:spcBef>
                <a:spcPts val="800"/>
              </a:spcBef>
              <a:buFont typeface="+mj-lt"/>
              <a:buAutoNum type="arabicPeriod"/>
            </a:pPr>
            <a:r>
              <a:rPr lang="de-DE" sz="1900" b="1" kern="0" dirty="0">
                <a:solidFill>
                  <a:schemeClr val="bg1"/>
                </a:solidFill>
              </a:rPr>
              <a:t>Warum sind Klöster spannend?</a:t>
            </a:r>
          </a:p>
          <a:p>
            <a:pPr marL="342900" indent="-342900">
              <a:spcBef>
                <a:spcPts val="800"/>
              </a:spcBef>
              <a:buFont typeface="+mj-lt"/>
              <a:buAutoNum type="arabicPeriod"/>
            </a:pPr>
            <a:endParaRPr lang="de-DE" sz="1900" b="1" kern="0" dirty="0">
              <a:solidFill>
                <a:schemeClr val="bg1"/>
              </a:solidFill>
            </a:endParaRPr>
          </a:p>
          <a:p>
            <a:pPr marL="342900" indent="-342900">
              <a:spcBef>
                <a:spcPts val="800"/>
              </a:spcBef>
              <a:buFont typeface="+mj-lt"/>
              <a:buAutoNum type="arabicPeriod"/>
            </a:pPr>
            <a:r>
              <a:rPr lang="de-DE" sz="1900" kern="0" dirty="0"/>
              <a:t>Waren Klöster erfolgreich?</a:t>
            </a:r>
          </a:p>
          <a:p>
            <a:pPr marL="342900" indent="-342900">
              <a:spcBef>
                <a:spcPts val="800"/>
              </a:spcBef>
              <a:buFont typeface="+mj-lt"/>
              <a:buAutoNum type="arabicPeriod"/>
            </a:pPr>
            <a:endParaRPr lang="de-DE" sz="1900" kern="0" dirty="0"/>
          </a:p>
          <a:p>
            <a:pPr marL="342900" indent="-342900">
              <a:spcBef>
                <a:spcPts val="800"/>
              </a:spcBef>
              <a:buFont typeface="+mj-lt"/>
              <a:buAutoNum type="arabicPeriod"/>
            </a:pPr>
            <a:r>
              <a:rPr lang="de-CH" sz="1900" kern="0" dirty="0"/>
              <a:t>Wie waren Klöster erfolgreich? </a:t>
            </a:r>
            <a:endParaRPr lang="de-DE" sz="1900" kern="0" dirty="0"/>
          </a:p>
          <a:p>
            <a:pPr marL="803275" lvl="1" indent="-457200">
              <a:spcBef>
                <a:spcPts val="800"/>
              </a:spcBef>
              <a:buFont typeface="+mj-lt"/>
              <a:buAutoNum type="alphaLcParenR"/>
            </a:pPr>
            <a:endParaRPr lang="de-DE" sz="1900" kern="0" dirty="0"/>
          </a:p>
          <a:p>
            <a:pPr marL="803275" lvl="1" indent="-457200">
              <a:spcBef>
                <a:spcPts val="800"/>
              </a:spcBef>
              <a:buFont typeface="+mj-lt"/>
              <a:buAutoNum type="alphaLcParenR"/>
            </a:pPr>
            <a:endParaRPr lang="de-DE" sz="1900" kern="0" dirty="0"/>
          </a:p>
        </p:txBody>
      </p:sp>
    </p:spTree>
    <p:extLst>
      <p:ext uri="{BB962C8B-B14F-4D97-AF65-F5344CB8AC3E}">
        <p14:creationId xmlns:p14="http://schemas.microsoft.com/office/powerpoint/2010/main" val="257471884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266" name="Rectangle 2">
            <a:extLst>
              <a:ext uri="{FF2B5EF4-FFF2-40B4-BE49-F238E27FC236}">
                <a16:creationId xmlns:a16="http://schemas.microsoft.com/office/drawing/2014/main" id="{66F04FBB-EC70-5B49-B492-7867450CB531}"/>
              </a:ext>
            </a:extLst>
          </p:cNvPr>
          <p:cNvSpPr>
            <a:spLocks noGrp="1" noChangeArrowheads="1"/>
          </p:cNvSpPr>
          <p:nvPr>
            <p:ph type="title"/>
          </p:nvPr>
        </p:nvSpPr>
        <p:spPr>
          <a:noFill/>
          <a:ln/>
          <a:extLst>
            <a:ext uri="{91240B29-F687-4F45-9708-019B960494DF}">
              <a14:hiddenLine xmlns:a14="http://schemas.microsoft.com/office/drawing/2010/main" w="9525" cap="flat" cmpd="sng" algn="ctr">
                <a:solidFill>
                  <a:schemeClr val="tx1"/>
                </a:solidFill>
                <a:prstDash val="solid"/>
                <a:miter lim="800000"/>
                <a:headEnd/>
                <a:tailEnd/>
              </a14:hiddenLine>
            </a:ext>
          </a:extLst>
        </p:spPr>
        <p:txBody>
          <a:bodyPr/>
          <a:lstStyle/>
          <a:p>
            <a:r>
              <a:rPr lang="en-US" altLang="de-DE" dirty="0" err="1"/>
              <a:t>Mitbestimmung</a:t>
            </a:r>
            <a:r>
              <a:rPr lang="en-US" altLang="de-DE" dirty="0"/>
              <a:t> und </a:t>
            </a:r>
            <a:r>
              <a:rPr lang="en-US" altLang="de-DE" dirty="0" err="1"/>
              <a:t>Kontrolle</a:t>
            </a:r>
            <a:r>
              <a:rPr lang="en-US" altLang="de-DE" dirty="0"/>
              <a:t> </a:t>
            </a:r>
            <a:r>
              <a:rPr lang="en-US" altLang="de-DE" dirty="0" err="1"/>
              <a:t>durch</a:t>
            </a:r>
            <a:r>
              <a:rPr lang="en-US" altLang="de-DE" dirty="0"/>
              <a:t> Insider</a:t>
            </a:r>
            <a:endParaRPr lang="de-DE" altLang="de-DE" dirty="0"/>
          </a:p>
        </p:txBody>
      </p:sp>
      <p:pic>
        <p:nvPicPr>
          <p:cNvPr id="139269" name="Picture 5">
            <a:extLst>
              <a:ext uri="{FF2B5EF4-FFF2-40B4-BE49-F238E27FC236}">
                <a16:creationId xmlns:a16="http://schemas.microsoft.com/office/drawing/2014/main" id="{61B8F5D9-C935-3045-84D8-C20A0C4AEB17}"/>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t="85374"/>
          <a:stretch>
            <a:fillRect/>
          </a:stretch>
        </p:blipFill>
        <p:spPr bwMode="auto">
          <a:xfrm>
            <a:off x="1681602" y="4371949"/>
            <a:ext cx="5780796" cy="710791"/>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pic>
      <p:pic>
        <p:nvPicPr>
          <p:cNvPr id="7" name="Picture 6">
            <a:extLst>
              <a:ext uri="{FF2B5EF4-FFF2-40B4-BE49-F238E27FC236}">
                <a16:creationId xmlns:a16="http://schemas.microsoft.com/office/drawing/2014/main" id="{2B474D4D-B230-F048-96ED-B8E33F2980F1}"/>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b="41222"/>
          <a:stretch>
            <a:fillRect/>
          </a:stretch>
        </p:blipFill>
        <p:spPr bwMode="auto">
          <a:xfrm>
            <a:off x="1644851" y="1562641"/>
            <a:ext cx="5817547" cy="287482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81320499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399D7B1-5BFB-364B-8623-6946FD08EB35}"/>
              </a:ext>
            </a:extLst>
          </p:cNvPr>
          <p:cNvSpPr>
            <a:spLocks noGrp="1"/>
          </p:cNvSpPr>
          <p:nvPr>
            <p:ph type="title"/>
          </p:nvPr>
        </p:nvSpPr>
        <p:spPr/>
        <p:txBody>
          <a:bodyPr/>
          <a:lstStyle/>
          <a:p>
            <a:r>
              <a:rPr lang="en-US" altLang="de-DE" dirty="0" err="1"/>
              <a:t>Unterstützende</a:t>
            </a:r>
            <a:r>
              <a:rPr lang="en-US" altLang="de-DE" dirty="0"/>
              <a:t>, </a:t>
            </a:r>
            <a:r>
              <a:rPr lang="en-US" altLang="de-DE" dirty="0" err="1"/>
              <a:t>externe</a:t>
            </a:r>
            <a:r>
              <a:rPr lang="en-US" altLang="de-DE" dirty="0"/>
              <a:t> </a:t>
            </a:r>
            <a:r>
              <a:rPr lang="en-US" altLang="de-DE" dirty="0" err="1"/>
              <a:t>Kontrolle</a:t>
            </a:r>
            <a:r>
              <a:rPr lang="en-US" altLang="de-DE" dirty="0"/>
              <a:t> </a:t>
            </a:r>
            <a:r>
              <a:rPr lang="en-US" altLang="de-DE" dirty="0" err="1"/>
              <a:t>aller</a:t>
            </a:r>
            <a:r>
              <a:rPr lang="en-US" altLang="de-DE" dirty="0"/>
              <a:t> 4 Jahre</a:t>
            </a:r>
            <a:endParaRPr lang="de-DE" dirty="0"/>
          </a:p>
        </p:txBody>
      </p:sp>
      <p:sp>
        <p:nvSpPr>
          <p:cNvPr id="4" name="Foliennummernplatzhalter 3">
            <a:extLst>
              <a:ext uri="{FF2B5EF4-FFF2-40B4-BE49-F238E27FC236}">
                <a16:creationId xmlns:a16="http://schemas.microsoft.com/office/drawing/2014/main" id="{D610E95C-B2B5-F642-AB03-5E017E34ED77}"/>
              </a:ext>
            </a:extLst>
          </p:cNvPr>
          <p:cNvSpPr>
            <a:spLocks noGrp="1"/>
          </p:cNvSpPr>
          <p:nvPr>
            <p:ph type="sldNum" sz="quarter" idx="12"/>
          </p:nvPr>
        </p:nvSpPr>
        <p:spPr/>
        <p:txBody>
          <a:bodyPr/>
          <a:lstStyle/>
          <a:p>
            <a:r>
              <a:rPr lang="de-CH" dirty="0"/>
              <a:t>Seite </a:t>
            </a:r>
            <a:fld id="{298DDF54-96CA-4706-AFE9-54D71408EAE8}" type="slidenum">
              <a:rPr lang="de-CH" smtClean="0"/>
              <a:pPr/>
              <a:t>21</a:t>
            </a:fld>
            <a:endParaRPr lang="de-CH" dirty="0"/>
          </a:p>
        </p:txBody>
      </p:sp>
      <p:grpSp>
        <p:nvGrpSpPr>
          <p:cNvPr id="7" name="Gruppieren 6">
            <a:extLst>
              <a:ext uri="{FF2B5EF4-FFF2-40B4-BE49-F238E27FC236}">
                <a16:creationId xmlns:a16="http://schemas.microsoft.com/office/drawing/2014/main" id="{545F1319-C418-FD48-B4B8-E69428FD4B16}"/>
              </a:ext>
            </a:extLst>
          </p:cNvPr>
          <p:cNvGrpSpPr>
            <a:grpSpLocks noChangeAspect="1"/>
          </p:cNvGrpSpPr>
          <p:nvPr/>
        </p:nvGrpSpPr>
        <p:grpSpPr>
          <a:xfrm>
            <a:off x="922635" y="2202656"/>
            <a:ext cx="7104777" cy="2160000"/>
            <a:chOff x="2033588" y="2580085"/>
            <a:chExt cx="4589860" cy="1395413"/>
          </a:xfrm>
        </p:grpSpPr>
        <p:pic>
          <p:nvPicPr>
            <p:cNvPr id="5" name="Picture 5">
              <a:extLst>
                <a:ext uri="{FF2B5EF4-FFF2-40B4-BE49-F238E27FC236}">
                  <a16:creationId xmlns:a16="http://schemas.microsoft.com/office/drawing/2014/main" id="{BE4307D2-AD22-104A-B306-CAD9D1C00CC3}"/>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b="94385"/>
            <a:stretch>
              <a:fillRect/>
            </a:stretch>
          </p:blipFill>
          <p:spPr bwMode="auto">
            <a:xfrm>
              <a:off x="2033588" y="2580085"/>
              <a:ext cx="4589860" cy="216694"/>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pic>
        <p:pic>
          <p:nvPicPr>
            <p:cNvPr id="6" name="Picture 6">
              <a:extLst>
                <a:ext uri="{FF2B5EF4-FFF2-40B4-BE49-F238E27FC236}">
                  <a16:creationId xmlns:a16="http://schemas.microsoft.com/office/drawing/2014/main" id="{6BFD475A-930E-A845-8E75-3E579EF56677}"/>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t="54582" b="14871"/>
            <a:stretch>
              <a:fillRect/>
            </a:stretch>
          </p:blipFill>
          <p:spPr bwMode="auto">
            <a:xfrm>
              <a:off x="2033588" y="2796779"/>
              <a:ext cx="4589860" cy="1178719"/>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pic>
      </p:grpSp>
    </p:spTree>
    <p:extLst>
      <p:ext uri="{BB962C8B-B14F-4D97-AF65-F5344CB8AC3E}">
        <p14:creationId xmlns:p14="http://schemas.microsoft.com/office/powerpoint/2010/main" val="26925098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DE552C2-B837-8A4D-9931-ABE3626093EE}"/>
              </a:ext>
            </a:extLst>
          </p:cNvPr>
          <p:cNvSpPr>
            <a:spLocks noGrp="1"/>
          </p:cNvSpPr>
          <p:nvPr>
            <p:ph type="title"/>
          </p:nvPr>
        </p:nvSpPr>
        <p:spPr/>
        <p:txBody>
          <a:bodyPr/>
          <a:lstStyle/>
          <a:p>
            <a:r>
              <a:rPr lang="de-DE" dirty="0"/>
              <a:t>Was zeichnet die robuste </a:t>
            </a:r>
            <a:r>
              <a:rPr lang="de-DE" dirty="0" err="1"/>
              <a:t>Governance</a:t>
            </a:r>
            <a:r>
              <a:rPr lang="de-DE" dirty="0"/>
              <a:t> von Klöstern aus?</a:t>
            </a:r>
          </a:p>
        </p:txBody>
      </p:sp>
      <p:sp>
        <p:nvSpPr>
          <p:cNvPr id="3" name="Inhaltsplatzhalter 2">
            <a:extLst>
              <a:ext uri="{FF2B5EF4-FFF2-40B4-BE49-F238E27FC236}">
                <a16:creationId xmlns:a16="http://schemas.microsoft.com/office/drawing/2014/main" id="{EE0F3D60-992E-2741-B999-6B9F6EF3C0EC}"/>
              </a:ext>
            </a:extLst>
          </p:cNvPr>
          <p:cNvSpPr>
            <a:spLocks noGrp="1"/>
          </p:cNvSpPr>
          <p:nvPr>
            <p:ph idx="1"/>
          </p:nvPr>
        </p:nvSpPr>
        <p:spPr/>
        <p:txBody>
          <a:bodyPr/>
          <a:lstStyle/>
          <a:p>
            <a:r>
              <a:rPr lang="de-DE" dirty="0"/>
              <a:t>Selektion</a:t>
            </a:r>
          </a:p>
          <a:p>
            <a:pPr marL="285750" indent="-285750">
              <a:buFontTx/>
              <a:buChar char="-"/>
            </a:pPr>
            <a:r>
              <a:rPr lang="de-DE" dirty="0"/>
              <a:t>Erprobe den Menschen statt seinen CV/einmalige Leistungstests</a:t>
            </a:r>
          </a:p>
          <a:p>
            <a:pPr marL="285750" indent="-285750">
              <a:buFontTx/>
              <a:buChar char="-"/>
            </a:pPr>
            <a:r>
              <a:rPr lang="de-DE" dirty="0"/>
              <a:t>Schaue erst nach innen bevor du einen externen Manager einstellst</a:t>
            </a:r>
          </a:p>
          <a:p>
            <a:r>
              <a:rPr lang="de-DE" dirty="0"/>
              <a:t>Sozialisation</a:t>
            </a:r>
          </a:p>
          <a:p>
            <a:pPr marL="285750" indent="-285750">
              <a:buFontTx/>
              <a:buChar char="-"/>
            </a:pPr>
            <a:r>
              <a:rPr lang="de-DE" dirty="0"/>
              <a:t>Arbeite zusammen an einem gemeinsamen Ziel</a:t>
            </a:r>
          </a:p>
          <a:p>
            <a:pPr marL="285750" indent="-285750">
              <a:buFontTx/>
              <a:buChar char="-"/>
            </a:pPr>
            <a:r>
              <a:rPr lang="de-DE" dirty="0"/>
              <a:t>Vermittle eine gemeinsame Wertebasis</a:t>
            </a:r>
          </a:p>
          <a:p>
            <a:pPr marL="285750" indent="-285750">
              <a:buFontTx/>
              <a:buChar char="-"/>
            </a:pPr>
            <a:r>
              <a:rPr lang="de-DE" dirty="0"/>
              <a:t>Verstehe Arbeit als Entwicklung der eigenen Persönlichkeit</a:t>
            </a:r>
          </a:p>
          <a:p>
            <a:r>
              <a:rPr lang="de-DE" dirty="0"/>
              <a:t>Kontrolle</a:t>
            </a:r>
          </a:p>
          <a:p>
            <a:r>
              <a:rPr lang="de-DE" dirty="0"/>
              <a:t>- Demokratische Wahlen, Partizipation und unterstützende Insiderkontrolle</a:t>
            </a:r>
          </a:p>
        </p:txBody>
      </p:sp>
      <p:sp>
        <p:nvSpPr>
          <p:cNvPr id="4" name="Foliennummernplatzhalter 3">
            <a:extLst>
              <a:ext uri="{FF2B5EF4-FFF2-40B4-BE49-F238E27FC236}">
                <a16:creationId xmlns:a16="http://schemas.microsoft.com/office/drawing/2014/main" id="{7DFCC1FE-1F9A-6646-A818-D53419BB3058}"/>
              </a:ext>
            </a:extLst>
          </p:cNvPr>
          <p:cNvSpPr>
            <a:spLocks noGrp="1"/>
          </p:cNvSpPr>
          <p:nvPr>
            <p:ph type="sldNum" sz="quarter" idx="12"/>
          </p:nvPr>
        </p:nvSpPr>
        <p:spPr/>
        <p:txBody>
          <a:bodyPr/>
          <a:lstStyle/>
          <a:p>
            <a:r>
              <a:rPr lang="de-CH"/>
              <a:t>Seite </a:t>
            </a:r>
            <a:fld id="{298DDF54-96CA-4706-AFE9-54D71408EAE8}" type="slidenum">
              <a:rPr lang="de-CH" smtClean="0"/>
              <a:pPr/>
              <a:t>22</a:t>
            </a:fld>
            <a:endParaRPr lang="de-CH"/>
          </a:p>
        </p:txBody>
      </p:sp>
    </p:spTree>
    <p:extLst>
      <p:ext uri="{BB962C8B-B14F-4D97-AF65-F5344CB8AC3E}">
        <p14:creationId xmlns:p14="http://schemas.microsoft.com/office/powerpoint/2010/main" val="125576728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rgbClr val="3F2B22"/>
        </a:solidFill>
        <a:effectLst/>
      </p:bgPr>
    </p:bg>
    <p:spTree>
      <p:nvGrpSpPr>
        <p:cNvPr id="1" name=""/>
        <p:cNvGrpSpPr/>
        <p:nvPr/>
      </p:nvGrpSpPr>
      <p:grpSpPr>
        <a:xfrm>
          <a:off x="0" y="0"/>
          <a:ext cx="0" cy="0"/>
          <a:chOff x="0" y="0"/>
          <a:chExt cx="0" cy="0"/>
        </a:xfrm>
      </p:grpSpPr>
      <p:sp>
        <p:nvSpPr>
          <p:cNvPr id="4" name="Foliennummernplatzhalter 3">
            <a:extLst>
              <a:ext uri="{FF2B5EF4-FFF2-40B4-BE49-F238E27FC236}">
                <a16:creationId xmlns:a16="http://schemas.microsoft.com/office/drawing/2014/main" id="{ADD33C13-DDD3-F54C-860F-4C2629123676}"/>
              </a:ext>
            </a:extLst>
          </p:cNvPr>
          <p:cNvSpPr>
            <a:spLocks noGrp="1"/>
          </p:cNvSpPr>
          <p:nvPr>
            <p:ph type="sldNum" sz="quarter" idx="12"/>
          </p:nvPr>
        </p:nvSpPr>
        <p:spPr/>
        <p:txBody>
          <a:bodyPr/>
          <a:lstStyle/>
          <a:p>
            <a:r>
              <a:rPr lang="de-CH"/>
              <a:t>Seite </a:t>
            </a:r>
            <a:fld id="{298DDF54-96CA-4706-AFE9-54D71408EAE8}" type="slidenum">
              <a:rPr lang="de-CH" smtClean="0"/>
              <a:pPr/>
              <a:t>23</a:t>
            </a:fld>
            <a:endParaRPr lang="de-CH"/>
          </a:p>
        </p:txBody>
      </p:sp>
      <p:pic>
        <p:nvPicPr>
          <p:cNvPr id="5" name="Picture 2" descr="beer2">
            <a:extLst>
              <a:ext uri="{FF2B5EF4-FFF2-40B4-BE49-F238E27FC236}">
                <a16:creationId xmlns:a16="http://schemas.microsoft.com/office/drawing/2014/main" id="{4752EBB7-46FA-3E42-BBED-B692B158EC9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27784" y="123478"/>
            <a:ext cx="4051741" cy="4906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58502428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idx="1"/>
          </p:nvPr>
        </p:nvSpPr>
        <p:spPr>
          <a:xfrm>
            <a:off x="900115" y="1816150"/>
            <a:ext cx="3311846" cy="2915840"/>
          </a:xfrm>
        </p:spPr>
        <p:txBody>
          <a:bodyPr>
            <a:normAutofit/>
          </a:bodyPr>
          <a:lstStyle/>
          <a:p>
            <a:r>
              <a:rPr lang="de-CH" sz="1800"/>
              <a:t>Katholische Orden bestehen aus einer </a:t>
            </a:r>
            <a:br>
              <a:rPr lang="de-CH" sz="1800"/>
            </a:br>
            <a:r>
              <a:rPr lang="de-CH" sz="1800"/>
              <a:t>Muttergesellschaft und lokalen </a:t>
            </a:r>
            <a:br>
              <a:rPr lang="de-CH" sz="1800"/>
            </a:br>
            <a:r>
              <a:rPr lang="de-CH" sz="1800"/>
              <a:t>Tochtergemeinschaften  </a:t>
            </a:r>
          </a:p>
          <a:p>
            <a:endParaRPr lang="de-CH" sz="1800"/>
          </a:p>
        </p:txBody>
      </p:sp>
      <p:sp>
        <p:nvSpPr>
          <p:cNvPr id="3" name="Titel 2"/>
          <p:cNvSpPr>
            <a:spLocks noGrp="1"/>
          </p:cNvSpPr>
          <p:nvPr>
            <p:ph type="title"/>
          </p:nvPr>
        </p:nvSpPr>
        <p:spPr/>
        <p:txBody>
          <a:bodyPr/>
          <a:lstStyle/>
          <a:p>
            <a:r>
              <a:rPr lang="de-CH"/>
              <a:t>Katholische Orden sind die ältesten multinationalen Organisationen</a:t>
            </a:r>
          </a:p>
        </p:txBody>
      </p:sp>
      <p:sp>
        <p:nvSpPr>
          <p:cNvPr id="4" name="Foliennummernplatzhalter 3"/>
          <p:cNvSpPr>
            <a:spLocks noGrp="1"/>
          </p:cNvSpPr>
          <p:nvPr>
            <p:ph type="sldNum" sz="quarter" idx="10"/>
          </p:nvPr>
        </p:nvSpPr>
        <p:spPr/>
        <p:txBody>
          <a:bodyPr/>
          <a:lstStyle/>
          <a:p>
            <a:pPr>
              <a:defRPr/>
            </a:pPr>
            <a:fld id="{82EDEACF-EA83-4EB7-A4FF-8CB10BF36D37}" type="slidenum">
              <a:rPr lang="en-US" smtClean="0"/>
              <a:pPr>
                <a:defRPr/>
              </a:pPr>
              <a:t>3</a:t>
            </a:fld>
            <a:endParaRPr lang="en-US"/>
          </a:p>
        </p:txBody>
      </p:sp>
      <p:pic>
        <p:nvPicPr>
          <p:cNvPr id="5" name="Picture 2"/>
          <p:cNvPicPr>
            <a:picLocks noChangeAspect="1" noChangeArrowheads="1"/>
          </p:cNvPicPr>
          <p:nvPr/>
        </p:nvPicPr>
        <p:blipFill>
          <a:blip r:embed="rId2" cstate="print"/>
          <a:srcRect/>
          <a:stretch>
            <a:fillRect/>
          </a:stretch>
        </p:blipFill>
        <p:spPr bwMode="auto">
          <a:xfrm>
            <a:off x="4211960" y="1785223"/>
            <a:ext cx="4644516" cy="3169655"/>
          </a:xfrm>
          <a:prstGeom prst="rect">
            <a:avLst/>
          </a:prstGeom>
          <a:noFill/>
          <a:ln w="9525">
            <a:noFill/>
            <a:miter lim="800000"/>
            <a:headEnd/>
            <a:tailEnd/>
          </a:ln>
        </p:spPr>
      </p:pic>
    </p:spTree>
    <p:extLst>
      <p:ext uri="{BB962C8B-B14F-4D97-AF65-F5344CB8AC3E}">
        <p14:creationId xmlns:p14="http://schemas.microsoft.com/office/powerpoint/2010/main" val="171376237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p:nvPr>
        </p:nvSpPr>
        <p:spPr/>
        <p:txBody>
          <a:bodyPr/>
          <a:lstStyle/>
          <a:p>
            <a:r>
              <a:rPr lang="de-CH" dirty="0"/>
              <a:t>… sind heute noch eine der internationalsten Organisationen</a:t>
            </a:r>
          </a:p>
        </p:txBody>
      </p:sp>
      <p:sp>
        <p:nvSpPr>
          <p:cNvPr id="4" name="Foliennummernplatzhalter 3"/>
          <p:cNvSpPr>
            <a:spLocks noGrp="1"/>
          </p:cNvSpPr>
          <p:nvPr>
            <p:ph type="sldNum" sz="quarter" idx="10"/>
          </p:nvPr>
        </p:nvSpPr>
        <p:spPr/>
        <p:txBody>
          <a:bodyPr/>
          <a:lstStyle/>
          <a:p>
            <a:pPr>
              <a:defRPr/>
            </a:pPr>
            <a:fld id="{82EDEACF-EA83-4EB7-A4FF-8CB10BF36D37}" type="slidenum">
              <a:rPr lang="en-US" smtClean="0"/>
              <a:pPr>
                <a:defRPr/>
              </a:pPr>
              <a:t>4</a:t>
            </a:fld>
            <a:endParaRPr lang="en-US"/>
          </a:p>
        </p:txBody>
      </p:sp>
      <p:pic>
        <p:nvPicPr>
          <p:cNvPr id="5" name="Picture 2"/>
          <p:cNvPicPr>
            <a:picLocks noChangeAspect="1" noChangeArrowheads="1"/>
          </p:cNvPicPr>
          <p:nvPr/>
        </p:nvPicPr>
        <p:blipFill>
          <a:blip r:embed="rId2" cstate="print"/>
          <a:srcRect/>
          <a:stretch>
            <a:fillRect/>
          </a:stretch>
        </p:blipFill>
        <p:spPr bwMode="auto">
          <a:xfrm>
            <a:off x="1862305" y="1707654"/>
            <a:ext cx="4768284" cy="3435846"/>
          </a:xfrm>
          <a:prstGeom prst="rect">
            <a:avLst/>
          </a:prstGeom>
          <a:noFill/>
          <a:ln w="9525">
            <a:noFill/>
            <a:miter lim="800000"/>
            <a:headEnd/>
            <a:tailEnd/>
          </a:ln>
        </p:spPr>
      </p:pic>
      <p:pic>
        <p:nvPicPr>
          <p:cNvPr id="6" name="Picture 4" descr="http://www.sparfreunde.com/sites/default/files/dealpics/mc_donald.jpg"/>
          <p:cNvPicPr>
            <a:picLocks noChangeAspect="1" noChangeArrowheads="1"/>
          </p:cNvPicPr>
          <p:nvPr/>
        </p:nvPicPr>
        <p:blipFill>
          <a:blip r:embed="rId3" cstate="print"/>
          <a:srcRect/>
          <a:stretch>
            <a:fillRect/>
          </a:stretch>
        </p:blipFill>
        <p:spPr bwMode="auto">
          <a:xfrm>
            <a:off x="7777640" y="0"/>
            <a:ext cx="1377152" cy="1134126"/>
          </a:xfrm>
          <a:prstGeom prst="rect">
            <a:avLst/>
          </a:prstGeom>
          <a:noFill/>
        </p:spPr>
      </p:pic>
      <p:sp>
        <p:nvSpPr>
          <p:cNvPr id="7" name="Textfeld 6"/>
          <p:cNvSpPr txBox="1"/>
          <p:nvPr/>
        </p:nvSpPr>
        <p:spPr>
          <a:xfrm>
            <a:off x="7373711" y="1148440"/>
            <a:ext cx="1740349" cy="1138773"/>
          </a:xfrm>
          <a:prstGeom prst="rect">
            <a:avLst/>
          </a:prstGeom>
          <a:noFill/>
        </p:spPr>
        <p:txBody>
          <a:bodyPr wrap="square" rtlCol="0">
            <a:spAutoFit/>
          </a:bodyPr>
          <a:lstStyle/>
          <a:p>
            <a:pPr algn="r" fontAlgn="base">
              <a:spcBef>
                <a:spcPct val="0"/>
              </a:spcBef>
              <a:spcAft>
                <a:spcPct val="0"/>
              </a:spcAft>
            </a:pPr>
            <a:r>
              <a:rPr lang="en-US">
                <a:solidFill>
                  <a:srgbClr val="484968"/>
                </a:solidFill>
                <a:latin typeface="Arial" panose="020B0604020202020204" pitchFamily="34" charset="0"/>
                <a:ea typeface="Verdana" pitchFamily="34" charset="0"/>
                <a:cs typeface="Arial" panose="020B0604020202020204" pitchFamily="34" charset="0"/>
              </a:rPr>
              <a:t>McDonalds </a:t>
            </a:r>
            <a:br>
              <a:rPr lang="en-US">
                <a:solidFill>
                  <a:srgbClr val="484968"/>
                </a:solidFill>
                <a:latin typeface="Arial" panose="020B0604020202020204" pitchFamily="34" charset="0"/>
                <a:ea typeface="Verdana" pitchFamily="34" charset="0"/>
                <a:cs typeface="Arial" panose="020B0604020202020204" pitchFamily="34" charset="0"/>
              </a:rPr>
            </a:br>
            <a:r>
              <a:rPr lang="en-US" err="1">
                <a:solidFill>
                  <a:srgbClr val="484968"/>
                </a:solidFill>
                <a:latin typeface="Arial" panose="020B0604020202020204" pitchFamily="34" charset="0"/>
                <a:ea typeface="Verdana" pitchFamily="34" charset="0"/>
                <a:cs typeface="Arial" panose="020B0604020202020204" pitchFamily="34" charset="0"/>
              </a:rPr>
              <a:t>ist</a:t>
            </a:r>
            <a:r>
              <a:rPr lang="en-US">
                <a:solidFill>
                  <a:srgbClr val="484968"/>
                </a:solidFill>
                <a:latin typeface="Arial" panose="020B0604020202020204" pitchFamily="34" charset="0"/>
                <a:ea typeface="Verdana" pitchFamily="34" charset="0"/>
                <a:cs typeface="Arial" panose="020B0604020202020204" pitchFamily="34" charset="0"/>
              </a:rPr>
              <a:t> in 121 </a:t>
            </a:r>
            <a:r>
              <a:rPr lang="en-US" err="1">
                <a:solidFill>
                  <a:srgbClr val="484968"/>
                </a:solidFill>
                <a:latin typeface="Arial" panose="020B0604020202020204" pitchFamily="34" charset="0"/>
                <a:ea typeface="Verdana" pitchFamily="34" charset="0"/>
                <a:cs typeface="Arial" panose="020B0604020202020204" pitchFamily="34" charset="0"/>
              </a:rPr>
              <a:t>Ländern</a:t>
            </a:r>
            <a:r>
              <a:rPr lang="en-US">
                <a:solidFill>
                  <a:srgbClr val="484968"/>
                </a:solidFill>
                <a:latin typeface="Arial" panose="020B0604020202020204" pitchFamily="34" charset="0"/>
                <a:ea typeface="Verdana" pitchFamily="34" charset="0"/>
                <a:cs typeface="Arial" panose="020B0604020202020204" pitchFamily="34" charset="0"/>
              </a:rPr>
              <a:t> </a:t>
            </a:r>
            <a:r>
              <a:rPr lang="en-US" err="1">
                <a:solidFill>
                  <a:srgbClr val="484968"/>
                </a:solidFill>
                <a:latin typeface="Arial" panose="020B0604020202020204" pitchFamily="34" charset="0"/>
                <a:ea typeface="Verdana" pitchFamily="34" charset="0"/>
                <a:cs typeface="Arial" panose="020B0604020202020204" pitchFamily="34" charset="0"/>
              </a:rPr>
              <a:t>vertreten</a:t>
            </a:r>
            <a:endParaRPr lang="de-DE">
              <a:solidFill>
                <a:srgbClr val="484968"/>
              </a:solidFill>
              <a:latin typeface="Arial" panose="020B0604020202020204" pitchFamily="34" charset="0"/>
              <a:ea typeface="Verdana" pitchFamily="34" charset="0"/>
              <a:cs typeface="Arial" panose="020B0604020202020204" pitchFamily="34" charset="0"/>
            </a:endParaRPr>
          </a:p>
        </p:txBody>
      </p:sp>
    </p:spTree>
    <p:extLst>
      <p:ext uri="{BB962C8B-B14F-4D97-AF65-F5344CB8AC3E}">
        <p14:creationId xmlns:p14="http://schemas.microsoft.com/office/powerpoint/2010/main" val="27559206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902330F-7D1E-1743-91A0-AF0512BE3FE4}"/>
              </a:ext>
            </a:extLst>
          </p:cNvPr>
          <p:cNvSpPr>
            <a:spLocks noGrp="1"/>
          </p:cNvSpPr>
          <p:nvPr>
            <p:ph type="title"/>
          </p:nvPr>
        </p:nvSpPr>
        <p:spPr/>
        <p:txBody>
          <a:bodyPr/>
          <a:lstStyle/>
          <a:p>
            <a:r>
              <a:rPr lang="de-CH"/>
              <a:t>Die Bürokratie entstand in Klöstern</a:t>
            </a:r>
            <a:endParaRPr lang="de-DE"/>
          </a:p>
        </p:txBody>
      </p:sp>
      <p:sp>
        <p:nvSpPr>
          <p:cNvPr id="3" name="Inhaltsplatzhalter 2">
            <a:extLst>
              <a:ext uri="{FF2B5EF4-FFF2-40B4-BE49-F238E27FC236}">
                <a16:creationId xmlns:a16="http://schemas.microsoft.com/office/drawing/2014/main" id="{202A8C02-D1C5-EB49-8AE3-61CFC7CC7EEA}"/>
              </a:ext>
            </a:extLst>
          </p:cNvPr>
          <p:cNvSpPr>
            <a:spLocks noGrp="1"/>
          </p:cNvSpPr>
          <p:nvPr>
            <p:ph idx="1"/>
          </p:nvPr>
        </p:nvSpPr>
        <p:spPr>
          <a:xfrm>
            <a:off x="900114" y="1635646"/>
            <a:ext cx="7343775" cy="2915840"/>
          </a:xfrm>
        </p:spPr>
        <p:txBody>
          <a:bodyPr/>
          <a:lstStyle/>
          <a:p>
            <a:pPr>
              <a:lnSpc>
                <a:spcPct val="120000"/>
              </a:lnSpc>
              <a:spcBef>
                <a:spcPts val="450"/>
              </a:spcBef>
            </a:pPr>
            <a:r>
              <a:rPr lang="de-CH" sz="1725"/>
              <a:t>Klöster sind Inbegriff der systematisch-disziplinierten </a:t>
            </a:r>
            <a:br>
              <a:rPr lang="de-CH" sz="1725"/>
            </a:br>
            <a:r>
              <a:rPr lang="de-CH" sz="1725"/>
              <a:t>Lebensorganisation durch Arbeitsteilung</a:t>
            </a:r>
          </a:p>
          <a:p>
            <a:pPr lvl="1">
              <a:lnSpc>
                <a:spcPct val="120000"/>
              </a:lnSpc>
              <a:spcBef>
                <a:spcPts val="450"/>
              </a:spcBef>
            </a:pPr>
            <a:r>
              <a:rPr lang="de-CH" sz="1575"/>
              <a:t>Spezialisierte Ämter</a:t>
            </a:r>
          </a:p>
          <a:p>
            <a:pPr lvl="1">
              <a:lnSpc>
                <a:spcPct val="120000"/>
              </a:lnSpc>
              <a:spcBef>
                <a:spcPts val="450"/>
              </a:spcBef>
            </a:pPr>
            <a:r>
              <a:rPr lang="de-CH" sz="1575"/>
              <a:t>Spezialisierte Architektur</a:t>
            </a:r>
          </a:p>
          <a:p>
            <a:pPr lvl="1">
              <a:lnSpc>
                <a:spcPct val="120000"/>
              </a:lnSpc>
              <a:spcBef>
                <a:spcPts val="450"/>
              </a:spcBef>
            </a:pPr>
            <a:r>
              <a:rPr lang="de-CH" sz="1575"/>
              <a:t>Entwicklung arbeitssparender Maschinen und Methoden</a:t>
            </a:r>
          </a:p>
          <a:p>
            <a:pPr>
              <a:lnSpc>
                <a:spcPct val="120000"/>
              </a:lnSpc>
              <a:spcBef>
                <a:spcPts val="450"/>
              </a:spcBef>
            </a:pPr>
            <a:r>
              <a:rPr lang="de-CH" sz="1725"/>
              <a:t>Bis in die Frühe Neuzeit waren Klöster die ökonomisch effektivsten Einheiten in Europa </a:t>
            </a:r>
          </a:p>
          <a:p>
            <a:pPr>
              <a:lnSpc>
                <a:spcPct val="120000"/>
              </a:lnSpc>
              <a:spcBef>
                <a:spcPts val="450"/>
              </a:spcBef>
            </a:pPr>
            <a:r>
              <a:rPr lang="en-US" sz="1200"/>
              <a:t>“A blind Cistercian monk moving into any of the monasteries would instantly have known where he was. In certain ways the discipline imposed by Saint Bernard on his monks – the rigid timetable, the impossibility of deviating from the Rule without facing punishment – rings to mind the work regulations that Henry Ford imposed on his assembly lines” (</a:t>
            </a:r>
            <a:r>
              <a:rPr lang="en-US" sz="1200" err="1"/>
              <a:t>Gimpel</a:t>
            </a:r>
            <a:r>
              <a:rPr lang="en-US" sz="1200"/>
              <a:t>, 1976)</a:t>
            </a:r>
            <a:r>
              <a:rPr lang="de-DE" sz="1200">
                <a:cs typeface="Arial" charset="0"/>
              </a:rPr>
              <a:t>.</a:t>
            </a:r>
            <a:endParaRPr lang="de-CH" sz="1200"/>
          </a:p>
          <a:p>
            <a:endParaRPr lang="de-DE" b="1"/>
          </a:p>
        </p:txBody>
      </p:sp>
      <p:sp>
        <p:nvSpPr>
          <p:cNvPr id="4" name="Foliennummernplatzhalter 3">
            <a:extLst>
              <a:ext uri="{FF2B5EF4-FFF2-40B4-BE49-F238E27FC236}">
                <a16:creationId xmlns:a16="http://schemas.microsoft.com/office/drawing/2014/main" id="{5053333E-9F93-CE47-A459-EC420F95F29D}"/>
              </a:ext>
            </a:extLst>
          </p:cNvPr>
          <p:cNvSpPr>
            <a:spLocks noGrp="1"/>
          </p:cNvSpPr>
          <p:nvPr>
            <p:ph type="sldNum" sz="quarter" idx="12"/>
          </p:nvPr>
        </p:nvSpPr>
        <p:spPr/>
        <p:txBody>
          <a:bodyPr/>
          <a:lstStyle/>
          <a:p>
            <a:r>
              <a:rPr lang="de-CH"/>
              <a:t>Seite </a:t>
            </a:r>
            <a:fld id="{298DDF54-96CA-4706-AFE9-54D71408EAE8}" type="slidenum">
              <a:rPr lang="de-CH" smtClean="0"/>
              <a:pPr/>
              <a:t>5</a:t>
            </a:fld>
            <a:endParaRPr lang="de-CH"/>
          </a:p>
        </p:txBody>
      </p:sp>
      <p:pic>
        <p:nvPicPr>
          <p:cNvPr id="5" name="Picture 2">
            <a:extLst>
              <a:ext uri="{FF2B5EF4-FFF2-40B4-BE49-F238E27FC236}">
                <a16:creationId xmlns:a16="http://schemas.microsoft.com/office/drawing/2014/main" id="{7957BBD2-2622-D142-B902-F83EFA864FA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705704" y="-18713"/>
            <a:ext cx="2438296" cy="330871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Rechteck 5">
            <a:extLst>
              <a:ext uri="{FF2B5EF4-FFF2-40B4-BE49-F238E27FC236}">
                <a16:creationId xmlns:a16="http://schemas.microsoft.com/office/drawing/2014/main" id="{51E91AF4-6036-AB42-9D99-FF58E7CC1042}"/>
              </a:ext>
            </a:extLst>
          </p:cNvPr>
          <p:cNvSpPr/>
          <p:nvPr/>
        </p:nvSpPr>
        <p:spPr>
          <a:xfrm>
            <a:off x="7640062" y="3244373"/>
            <a:ext cx="1503938" cy="369332"/>
          </a:xfrm>
          <a:prstGeom prst="rect">
            <a:avLst/>
          </a:prstGeom>
        </p:spPr>
        <p:txBody>
          <a:bodyPr wrap="none">
            <a:spAutoFit/>
          </a:bodyPr>
          <a:lstStyle/>
          <a:p>
            <a:r>
              <a:rPr lang="de-DE" sz="900">
                <a:latin typeface="Georgia" panose="02040502050405020303" pitchFamily="18" charset="0"/>
              </a:rPr>
              <a:t>Perfektionierung der </a:t>
            </a:r>
            <a:br>
              <a:rPr lang="de-DE" sz="900">
                <a:latin typeface="Georgia" panose="02040502050405020303" pitchFamily="18" charset="0"/>
              </a:rPr>
            </a:br>
            <a:r>
              <a:rPr lang="de-DE" sz="900">
                <a:latin typeface="Georgia" panose="02040502050405020303" pitchFamily="18" charset="0"/>
              </a:rPr>
              <a:t>Arbeitsteilung in Klöstern</a:t>
            </a:r>
            <a:endParaRPr lang="de-CH" sz="900"/>
          </a:p>
        </p:txBody>
      </p:sp>
    </p:spTree>
    <p:extLst>
      <p:ext uri="{BB962C8B-B14F-4D97-AF65-F5344CB8AC3E}">
        <p14:creationId xmlns:p14="http://schemas.microsoft.com/office/powerpoint/2010/main" val="344304902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4BB6688-AAB6-444B-9BBA-8054C38FF3AF}"/>
              </a:ext>
            </a:extLst>
          </p:cNvPr>
          <p:cNvSpPr>
            <a:spLocks noGrp="1"/>
          </p:cNvSpPr>
          <p:nvPr>
            <p:ph type="title"/>
          </p:nvPr>
        </p:nvSpPr>
        <p:spPr/>
        <p:txBody>
          <a:bodyPr/>
          <a:lstStyle/>
          <a:p>
            <a:r>
              <a:rPr lang="de-CH"/>
              <a:t>Diese begründet sich auf Organisationsregeln</a:t>
            </a:r>
            <a:endParaRPr lang="de-DE"/>
          </a:p>
        </p:txBody>
      </p:sp>
      <p:sp>
        <p:nvSpPr>
          <p:cNvPr id="3" name="Inhaltsplatzhalter 2">
            <a:extLst>
              <a:ext uri="{FF2B5EF4-FFF2-40B4-BE49-F238E27FC236}">
                <a16:creationId xmlns:a16="http://schemas.microsoft.com/office/drawing/2014/main" id="{363E7A45-0493-C340-8585-32AE862CC46B}"/>
              </a:ext>
            </a:extLst>
          </p:cNvPr>
          <p:cNvSpPr>
            <a:spLocks noGrp="1"/>
          </p:cNvSpPr>
          <p:nvPr>
            <p:ph idx="1"/>
          </p:nvPr>
        </p:nvSpPr>
        <p:spPr>
          <a:xfrm>
            <a:off x="900114" y="1707654"/>
            <a:ext cx="7343775" cy="2915840"/>
          </a:xfrm>
        </p:spPr>
        <p:txBody>
          <a:bodyPr/>
          <a:lstStyle/>
          <a:p>
            <a:pPr>
              <a:spcBef>
                <a:spcPts val="0"/>
              </a:spcBef>
            </a:pPr>
            <a:r>
              <a:rPr lang="de-CH" sz="1600" dirty="0"/>
              <a:t>„Die rein </a:t>
            </a:r>
            <a:r>
              <a:rPr lang="de-CH" sz="1600" dirty="0" err="1"/>
              <a:t>büreaukratische</a:t>
            </a:r>
            <a:r>
              <a:rPr lang="de-CH" sz="1600" dirty="0"/>
              <a:t> […] Verwaltung ist nach allen Erfahrungen die an Präzision, Stetigkeit, Disziplin, Straffheit und Verlässlichkeit […] formal rationalste […] Form der Herrschaftsausübung“ (Weber 1956 [1920]: 128)</a:t>
            </a:r>
          </a:p>
          <a:p>
            <a:pPr>
              <a:spcBef>
                <a:spcPts val="0"/>
              </a:spcBef>
            </a:pPr>
            <a:r>
              <a:rPr lang="de-CH" sz="1600" dirty="0"/>
              <a:t>Seit </a:t>
            </a:r>
            <a:r>
              <a:rPr lang="de-CH" sz="1600" dirty="0" err="1"/>
              <a:t>Pachomios</a:t>
            </a:r>
            <a:r>
              <a:rPr lang="de-CH" sz="1600" dirty="0"/>
              <a:t> der Große  (um 323) nutzen Katholische Orden Regeln für die Festlegung von Leitungsbefugnissen, die Regelung von Verantwortlichkeiten und das Management komplexer Tätigkeiten</a:t>
            </a:r>
          </a:p>
          <a:p>
            <a:pPr lvl="1">
              <a:spcBef>
                <a:spcPts val="0"/>
              </a:spcBef>
            </a:pPr>
            <a:r>
              <a:rPr lang="de-CH" sz="1600" dirty="0"/>
              <a:t>Einzelpersonen sind schwach und unvollkommen. Nur innerhalb einer Gemeinschaft sind diese stark.</a:t>
            </a:r>
          </a:p>
          <a:p>
            <a:pPr lvl="1">
              <a:spcBef>
                <a:spcPts val="0"/>
              </a:spcBef>
            </a:pPr>
            <a:r>
              <a:rPr lang="de-CH" sz="1600" dirty="0"/>
              <a:t>Regeln ermöglichen das koordinierte, kooperative und produktive Zusammenleben.</a:t>
            </a:r>
          </a:p>
          <a:p>
            <a:pPr>
              <a:spcBef>
                <a:spcPts val="0"/>
              </a:spcBef>
            </a:pPr>
            <a:r>
              <a:rPr lang="de-DE" sz="1600" dirty="0">
                <a:cs typeface="Arial" charset="0"/>
              </a:rPr>
              <a:t>Jeder Orden besitzt sein eigenes Regelwerk zur Sicherstellung der Lebensorganisation durch Arbeitsteilung. Regelwerke variieren stark zwischen den Orden, sind allerdings über die Zeit stabil.</a:t>
            </a:r>
            <a:endParaRPr lang="de-DE" sz="1600" dirty="0"/>
          </a:p>
        </p:txBody>
      </p:sp>
      <p:sp>
        <p:nvSpPr>
          <p:cNvPr id="4" name="Foliennummernplatzhalter 3">
            <a:extLst>
              <a:ext uri="{FF2B5EF4-FFF2-40B4-BE49-F238E27FC236}">
                <a16:creationId xmlns:a16="http://schemas.microsoft.com/office/drawing/2014/main" id="{F60AB6E4-AB0E-BC43-BA40-5CA47D1D77EB}"/>
              </a:ext>
            </a:extLst>
          </p:cNvPr>
          <p:cNvSpPr>
            <a:spLocks noGrp="1"/>
          </p:cNvSpPr>
          <p:nvPr>
            <p:ph type="sldNum" sz="quarter" idx="12"/>
          </p:nvPr>
        </p:nvSpPr>
        <p:spPr/>
        <p:txBody>
          <a:bodyPr/>
          <a:lstStyle/>
          <a:p>
            <a:r>
              <a:rPr lang="de-CH"/>
              <a:t>Seite </a:t>
            </a:r>
            <a:fld id="{298DDF54-96CA-4706-AFE9-54D71408EAE8}" type="slidenum">
              <a:rPr lang="de-CH" smtClean="0"/>
              <a:pPr/>
              <a:t>6</a:t>
            </a:fld>
            <a:endParaRPr lang="de-CH"/>
          </a:p>
        </p:txBody>
      </p:sp>
      <p:pic>
        <p:nvPicPr>
          <p:cNvPr id="5" name="Picture 2" descr="http://upload.wikimedia.org/wikipedia/commons/3/39/StPakhom.jpg">
            <a:extLst>
              <a:ext uri="{FF2B5EF4-FFF2-40B4-BE49-F238E27FC236}">
                <a16:creationId xmlns:a16="http://schemas.microsoft.com/office/drawing/2014/main" id="{554F88F3-7553-E54D-91EA-D4FE8B7718A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956376" y="-5825"/>
            <a:ext cx="1187624" cy="174010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5207445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40911FF-E3C5-164D-93E7-B20E90A6A1D6}"/>
              </a:ext>
            </a:extLst>
          </p:cNvPr>
          <p:cNvSpPr>
            <a:spLocks noGrp="1"/>
          </p:cNvSpPr>
          <p:nvPr>
            <p:ph type="title"/>
          </p:nvPr>
        </p:nvSpPr>
        <p:spPr/>
        <p:txBody>
          <a:bodyPr/>
          <a:lstStyle/>
          <a:p>
            <a:r>
              <a:rPr lang="de-CH"/>
              <a:t>Beispiel einer Ordensregel –</a:t>
            </a:r>
            <a:br>
              <a:rPr lang="de-CH"/>
            </a:br>
            <a:r>
              <a:rPr lang="de-CH"/>
              <a:t>Die Regel des Benedikt</a:t>
            </a:r>
            <a:endParaRPr lang="de-DE"/>
          </a:p>
        </p:txBody>
      </p:sp>
      <p:sp>
        <p:nvSpPr>
          <p:cNvPr id="3" name="Inhaltsplatzhalter 2">
            <a:extLst>
              <a:ext uri="{FF2B5EF4-FFF2-40B4-BE49-F238E27FC236}">
                <a16:creationId xmlns:a16="http://schemas.microsoft.com/office/drawing/2014/main" id="{957CA2E4-4C65-C145-B6BC-04C4E9410136}"/>
              </a:ext>
            </a:extLst>
          </p:cNvPr>
          <p:cNvSpPr>
            <a:spLocks noGrp="1"/>
          </p:cNvSpPr>
          <p:nvPr>
            <p:ph idx="1"/>
          </p:nvPr>
        </p:nvSpPr>
        <p:spPr/>
        <p:txBody>
          <a:bodyPr/>
          <a:lstStyle/>
          <a:p>
            <a:pPr>
              <a:spcBef>
                <a:spcPts val="0"/>
              </a:spcBef>
            </a:pPr>
            <a:r>
              <a:rPr lang="de-CH"/>
              <a:t>Die Regel als spiritueller Text</a:t>
            </a:r>
          </a:p>
          <a:p>
            <a:pPr lvl="1">
              <a:spcBef>
                <a:spcPts val="0"/>
              </a:spcBef>
            </a:pPr>
            <a:r>
              <a:rPr lang="de-CH"/>
              <a:t>„Öffnen wir unsere Augen dem göttlichen Licht, und hören wir mit aufgeschrecktem Ohr, wozu uns die Stimme Gottes täglich mahnt und aufruft.“</a:t>
            </a:r>
            <a:r>
              <a:rPr lang="de-CH" sz="1050"/>
              <a:t>(Prolog, I)</a:t>
            </a:r>
          </a:p>
          <a:p>
            <a:pPr>
              <a:spcBef>
                <a:spcPts val="0"/>
              </a:spcBef>
            </a:pPr>
            <a:r>
              <a:rPr lang="de-CH"/>
              <a:t>Die Regel als organisationsbezogener Text</a:t>
            </a:r>
          </a:p>
          <a:p>
            <a:pPr lvl="1">
              <a:spcBef>
                <a:spcPts val="0"/>
              </a:spcBef>
            </a:pPr>
            <a:r>
              <a:rPr lang="de-CH"/>
              <a:t>Organisation des Tagesablaufes: Gemeinsames Gebet und liturgisches Feiern, gemeinsames Essen, gemeinsames Schlafen, körperliche Arbeit</a:t>
            </a:r>
          </a:p>
          <a:p>
            <a:pPr lvl="1">
              <a:spcBef>
                <a:spcPts val="0"/>
              </a:spcBef>
            </a:pPr>
            <a:r>
              <a:rPr lang="de-CH"/>
              <a:t>Normative Verhaltensweisen: Fasten, Enthaltsamkeit, Selbstkasteiung, Bescheidenheit, Vermeidung von Stolz und  Streitsucht</a:t>
            </a:r>
          </a:p>
          <a:p>
            <a:pPr lvl="1">
              <a:spcBef>
                <a:spcPts val="0"/>
              </a:spcBef>
            </a:pPr>
            <a:r>
              <a:rPr lang="de-CH"/>
              <a:t>Regelung von Arbeitsabläufen und Ämtern: Aufnahme neuer Mitglieder,  Aufgabenverteilung der Klosterämter, Verwaltung wirtschaftlicher Ressourcen,  Almosendienst für die Armen, Festlegung des Strafmaßes</a:t>
            </a:r>
          </a:p>
          <a:p>
            <a:pPr>
              <a:spcBef>
                <a:spcPts val="0"/>
              </a:spcBef>
            </a:pPr>
            <a:endParaRPr lang="de-DE"/>
          </a:p>
        </p:txBody>
      </p:sp>
      <p:sp>
        <p:nvSpPr>
          <p:cNvPr id="4" name="Foliennummernplatzhalter 3">
            <a:extLst>
              <a:ext uri="{FF2B5EF4-FFF2-40B4-BE49-F238E27FC236}">
                <a16:creationId xmlns:a16="http://schemas.microsoft.com/office/drawing/2014/main" id="{83914AE2-74A8-0640-A08D-EB38C8AE8885}"/>
              </a:ext>
            </a:extLst>
          </p:cNvPr>
          <p:cNvSpPr>
            <a:spLocks noGrp="1"/>
          </p:cNvSpPr>
          <p:nvPr>
            <p:ph type="sldNum" sz="quarter" idx="12"/>
          </p:nvPr>
        </p:nvSpPr>
        <p:spPr/>
        <p:txBody>
          <a:bodyPr/>
          <a:lstStyle/>
          <a:p>
            <a:r>
              <a:rPr lang="de-CH"/>
              <a:t>Seite </a:t>
            </a:r>
            <a:fld id="{298DDF54-96CA-4706-AFE9-54D71408EAE8}" type="slidenum">
              <a:rPr lang="de-CH" smtClean="0"/>
              <a:pPr/>
              <a:t>7</a:t>
            </a:fld>
            <a:endParaRPr lang="de-CH"/>
          </a:p>
        </p:txBody>
      </p:sp>
      <p:pic>
        <p:nvPicPr>
          <p:cNvPr id="5" name="Picture 2">
            <a:extLst>
              <a:ext uri="{FF2B5EF4-FFF2-40B4-BE49-F238E27FC236}">
                <a16:creationId xmlns:a16="http://schemas.microsoft.com/office/drawing/2014/main" id="{8105984E-40A8-9746-9205-125034638F2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524329" y="0"/>
            <a:ext cx="1614530" cy="218034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90526703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Gliederung</a:t>
            </a:r>
            <a:endParaRPr lang="de-CH"/>
          </a:p>
        </p:txBody>
      </p:sp>
      <p:sp>
        <p:nvSpPr>
          <p:cNvPr id="4" name="Inhaltsplatzhalter 2">
            <a:extLst>
              <a:ext uri="{FF2B5EF4-FFF2-40B4-BE49-F238E27FC236}">
                <a16:creationId xmlns:a16="http://schemas.microsoft.com/office/drawing/2014/main" id="{49E835AB-61BC-F64B-99FB-EFF3961C6254}"/>
              </a:ext>
            </a:extLst>
          </p:cNvPr>
          <p:cNvSpPr txBox="1">
            <a:spLocks/>
          </p:cNvSpPr>
          <p:nvPr/>
        </p:nvSpPr>
        <p:spPr>
          <a:xfrm>
            <a:off x="900114" y="1653779"/>
            <a:ext cx="7343775" cy="2915840"/>
          </a:xfrm>
          <a:prstGeom prst="rect">
            <a:avLst/>
          </a:prstGeom>
        </p:spPr>
        <p:txBody>
          <a:bodyPr/>
          <a:lstStyle>
            <a:lvl1pPr algn="l" rtl="0" eaLnBrk="1" fontAlgn="base" hangingPunct="1">
              <a:spcBef>
                <a:spcPct val="40000"/>
              </a:spcBef>
              <a:spcAft>
                <a:spcPct val="0"/>
              </a:spcAft>
              <a:buFont typeface="Arial" charset="0"/>
              <a:defRPr sz="1700">
                <a:solidFill>
                  <a:schemeClr val="tx1"/>
                </a:solidFill>
                <a:latin typeface="+mn-lt"/>
                <a:ea typeface="+mn-ea"/>
                <a:cs typeface="+mn-cs"/>
              </a:defRPr>
            </a:lvl1pPr>
            <a:lvl2pPr marL="346075" indent="-344488" algn="l" rtl="0" eaLnBrk="1" fontAlgn="base" hangingPunct="1">
              <a:spcBef>
                <a:spcPct val="40000"/>
              </a:spcBef>
              <a:spcAft>
                <a:spcPct val="0"/>
              </a:spcAft>
              <a:buFont typeface="Arial" charset="0"/>
              <a:buChar char="–"/>
              <a:defRPr sz="1700">
                <a:solidFill>
                  <a:schemeClr val="tx1"/>
                </a:solidFill>
                <a:latin typeface="+mn-lt"/>
                <a:cs typeface="+mn-cs"/>
              </a:defRPr>
            </a:lvl2pPr>
            <a:lvl3pPr marL="714375" indent="-366713" algn="l" rtl="0" eaLnBrk="1" fontAlgn="base" hangingPunct="1">
              <a:spcBef>
                <a:spcPct val="40000"/>
              </a:spcBef>
              <a:spcAft>
                <a:spcPct val="0"/>
              </a:spcAft>
              <a:buFont typeface="Arial" charset="0"/>
              <a:buChar char="–"/>
              <a:defRPr sz="1700">
                <a:solidFill>
                  <a:schemeClr val="tx1"/>
                </a:solidFill>
                <a:latin typeface="+mn-lt"/>
                <a:cs typeface="+mn-cs"/>
              </a:defRPr>
            </a:lvl3pPr>
            <a:lvl4pPr marL="1069975" indent="-354013" algn="l" rtl="0" eaLnBrk="1" fontAlgn="base" hangingPunct="1">
              <a:spcBef>
                <a:spcPct val="40000"/>
              </a:spcBef>
              <a:spcAft>
                <a:spcPct val="0"/>
              </a:spcAft>
              <a:buFont typeface="Arial" charset="0"/>
              <a:buChar char="–"/>
              <a:defRPr sz="1700">
                <a:solidFill>
                  <a:schemeClr val="tx1"/>
                </a:solidFill>
                <a:latin typeface="+mn-lt"/>
                <a:cs typeface="+mn-cs"/>
              </a:defRPr>
            </a:lvl4pPr>
            <a:lvl5pPr marL="1438275" indent="-366713" algn="l" rtl="0" eaLnBrk="1" fontAlgn="base" hangingPunct="1">
              <a:spcBef>
                <a:spcPct val="40000"/>
              </a:spcBef>
              <a:spcAft>
                <a:spcPct val="0"/>
              </a:spcAft>
              <a:buFont typeface="Arial" charset="0"/>
              <a:buChar char="–"/>
              <a:defRPr sz="1700">
                <a:solidFill>
                  <a:schemeClr val="tx1"/>
                </a:solidFill>
                <a:latin typeface="+mn-lt"/>
                <a:cs typeface="+mn-cs"/>
              </a:defRPr>
            </a:lvl5pPr>
            <a:lvl6pPr marL="1895475" indent="-366713" algn="l" rtl="0" eaLnBrk="1" fontAlgn="base" hangingPunct="1">
              <a:spcBef>
                <a:spcPct val="40000"/>
              </a:spcBef>
              <a:spcAft>
                <a:spcPct val="0"/>
              </a:spcAft>
              <a:buFont typeface="Arial" charset="0"/>
              <a:buChar char="–"/>
              <a:defRPr sz="1700">
                <a:solidFill>
                  <a:schemeClr val="tx1"/>
                </a:solidFill>
                <a:latin typeface="+mn-lt"/>
                <a:cs typeface="+mn-cs"/>
              </a:defRPr>
            </a:lvl6pPr>
            <a:lvl7pPr marL="2352675" indent="-366713" algn="l" rtl="0" eaLnBrk="1" fontAlgn="base" hangingPunct="1">
              <a:spcBef>
                <a:spcPct val="40000"/>
              </a:spcBef>
              <a:spcAft>
                <a:spcPct val="0"/>
              </a:spcAft>
              <a:buFont typeface="Arial" charset="0"/>
              <a:buChar char="–"/>
              <a:defRPr sz="1700">
                <a:solidFill>
                  <a:schemeClr val="tx1"/>
                </a:solidFill>
                <a:latin typeface="+mn-lt"/>
                <a:cs typeface="+mn-cs"/>
              </a:defRPr>
            </a:lvl7pPr>
            <a:lvl8pPr marL="2809875" indent="-366713" algn="l" rtl="0" eaLnBrk="1" fontAlgn="base" hangingPunct="1">
              <a:spcBef>
                <a:spcPct val="40000"/>
              </a:spcBef>
              <a:spcAft>
                <a:spcPct val="0"/>
              </a:spcAft>
              <a:buFont typeface="Arial" charset="0"/>
              <a:buChar char="–"/>
              <a:defRPr sz="1700">
                <a:solidFill>
                  <a:schemeClr val="tx1"/>
                </a:solidFill>
                <a:latin typeface="+mn-lt"/>
                <a:cs typeface="+mn-cs"/>
              </a:defRPr>
            </a:lvl8pPr>
            <a:lvl9pPr marL="3267075" indent="-366713" algn="l" rtl="0" eaLnBrk="1" fontAlgn="base" hangingPunct="1">
              <a:spcBef>
                <a:spcPct val="40000"/>
              </a:spcBef>
              <a:spcAft>
                <a:spcPct val="0"/>
              </a:spcAft>
              <a:buFont typeface="Arial" charset="0"/>
              <a:buChar char="–"/>
              <a:defRPr sz="1700">
                <a:solidFill>
                  <a:schemeClr val="tx1"/>
                </a:solidFill>
                <a:latin typeface="+mn-lt"/>
                <a:cs typeface="+mn-cs"/>
              </a:defRPr>
            </a:lvl9pPr>
          </a:lstStyle>
          <a:p>
            <a:pPr marL="342900" indent="-342900">
              <a:spcBef>
                <a:spcPts val="800"/>
              </a:spcBef>
              <a:buFont typeface="+mj-lt"/>
              <a:buAutoNum type="arabicPeriod"/>
            </a:pPr>
            <a:r>
              <a:rPr lang="de-DE" sz="1900" kern="0" dirty="0"/>
              <a:t>Warum sind Klöster spannend?</a:t>
            </a:r>
          </a:p>
          <a:p>
            <a:pPr marL="342900" indent="-342900">
              <a:spcBef>
                <a:spcPts val="800"/>
              </a:spcBef>
              <a:buFont typeface="+mj-lt"/>
              <a:buAutoNum type="arabicPeriod"/>
            </a:pPr>
            <a:endParaRPr lang="de-DE" sz="1900" b="1" kern="0" dirty="0">
              <a:solidFill>
                <a:schemeClr val="bg1"/>
              </a:solidFill>
            </a:endParaRPr>
          </a:p>
          <a:p>
            <a:pPr marL="342900" indent="-342900">
              <a:spcBef>
                <a:spcPts val="800"/>
              </a:spcBef>
              <a:buFont typeface="+mj-lt"/>
              <a:buAutoNum type="arabicPeriod"/>
            </a:pPr>
            <a:r>
              <a:rPr lang="de-DE" sz="1900" b="1" kern="0" dirty="0">
                <a:solidFill>
                  <a:schemeClr val="bg1"/>
                </a:solidFill>
              </a:rPr>
              <a:t>Waren Klöster erfolgreich?</a:t>
            </a:r>
          </a:p>
          <a:p>
            <a:pPr marL="342900" indent="-342900">
              <a:spcBef>
                <a:spcPts val="800"/>
              </a:spcBef>
              <a:buFont typeface="+mj-lt"/>
              <a:buAutoNum type="arabicPeriod"/>
            </a:pPr>
            <a:endParaRPr lang="de-DE" sz="1900" b="1" kern="0" dirty="0">
              <a:solidFill>
                <a:schemeClr val="bg1"/>
              </a:solidFill>
            </a:endParaRPr>
          </a:p>
          <a:p>
            <a:pPr marL="342900" indent="-342900">
              <a:spcBef>
                <a:spcPts val="800"/>
              </a:spcBef>
              <a:buFont typeface="+mj-lt"/>
              <a:buAutoNum type="arabicPeriod"/>
            </a:pPr>
            <a:r>
              <a:rPr lang="de-CH" sz="1900" kern="0" dirty="0"/>
              <a:t>Wie waren Klöster erfolgreich? </a:t>
            </a:r>
            <a:endParaRPr lang="de-DE" sz="1900" kern="0" dirty="0"/>
          </a:p>
          <a:p>
            <a:pPr marL="803275" lvl="1" indent="-457200">
              <a:spcBef>
                <a:spcPts val="800"/>
              </a:spcBef>
              <a:buFont typeface="+mj-lt"/>
              <a:buAutoNum type="alphaLcParenR"/>
            </a:pPr>
            <a:endParaRPr lang="de-DE" sz="1900" kern="0" dirty="0"/>
          </a:p>
          <a:p>
            <a:pPr marL="803275" lvl="1" indent="-457200">
              <a:spcBef>
                <a:spcPts val="800"/>
              </a:spcBef>
              <a:buFont typeface="+mj-lt"/>
              <a:buAutoNum type="alphaLcParenR"/>
            </a:pPr>
            <a:endParaRPr lang="de-DE" sz="1900" kern="0" dirty="0"/>
          </a:p>
        </p:txBody>
      </p:sp>
    </p:spTree>
    <p:extLst>
      <p:ext uri="{BB962C8B-B14F-4D97-AF65-F5344CB8AC3E}">
        <p14:creationId xmlns:p14="http://schemas.microsoft.com/office/powerpoint/2010/main" val="243820406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FA805E4-99EA-6746-A20B-126BCC20D007}"/>
              </a:ext>
            </a:extLst>
          </p:cNvPr>
          <p:cNvSpPr>
            <a:spLocks noGrp="1"/>
          </p:cNvSpPr>
          <p:nvPr>
            <p:ph type="title"/>
          </p:nvPr>
        </p:nvSpPr>
        <p:spPr/>
        <p:txBody>
          <a:bodyPr/>
          <a:lstStyle/>
          <a:p>
            <a:r>
              <a:rPr lang="de-CH" altLang="de-DE"/>
              <a:t>Kloster </a:t>
            </a:r>
            <a:r>
              <a:rPr lang="de-CH" altLang="de-DE" err="1"/>
              <a:t>Disentis</a:t>
            </a:r>
            <a:endParaRPr lang="de-DE"/>
          </a:p>
        </p:txBody>
      </p:sp>
      <p:sp>
        <p:nvSpPr>
          <p:cNvPr id="3" name="Inhaltsplatzhalter 2">
            <a:extLst>
              <a:ext uri="{FF2B5EF4-FFF2-40B4-BE49-F238E27FC236}">
                <a16:creationId xmlns:a16="http://schemas.microsoft.com/office/drawing/2014/main" id="{15C41BD7-B4D9-5045-8631-9FAC16B843A2}"/>
              </a:ext>
            </a:extLst>
          </p:cNvPr>
          <p:cNvSpPr>
            <a:spLocks noGrp="1"/>
          </p:cNvSpPr>
          <p:nvPr>
            <p:ph idx="1"/>
          </p:nvPr>
        </p:nvSpPr>
        <p:spPr/>
        <p:txBody>
          <a:bodyPr/>
          <a:lstStyle/>
          <a:p>
            <a:pPr algn="r"/>
            <a:r>
              <a:rPr lang="de-DE"/>
              <a:t>Circa 1260 Jahre alt</a:t>
            </a:r>
          </a:p>
          <a:p>
            <a:pPr algn="r"/>
            <a:endParaRPr lang="de-DE"/>
          </a:p>
          <a:p>
            <a:pPr algn="r"/>
            <a:r>
              <a:rPr lang="de-DE"/>
              <a:t>17 </a:t>
            </a:r>
            <a:r>
              <a:rPr lang="de-DE" err="1"/>
              <a:t>Padres</a:t>
            </a:r>
            <a:endParaRPr lang="de-DE"/>
          </a:p>
          <a:p>
            <a:pPr algn="r"/>
            <a:endParaRPr lang="de-DE"/>
          </a:p>
          <a:p>
            <a:pPr algn="r"/>
            <a:r>
              <a:rPr lang="de-DE"/>
              <a:t>	13 Brüder</a:t>
            </a:r>
          </a:p>
          <a:p>
            <a:pPr algn="r"/>
            <a:endParaRPr lang="de-DE"/>
          </a:p>
          <a:p>
            <a:pPr algn="r"/>
            <a:endParaRPr lang="de-DE"/>
          </a:p>
        </p:txBody>
      </p:sp>
      <p:sp>
        <p:nvSpPr>
          <p:cNvPr id="4" name="Foliennummernplatzhalter 3">
            <a:extLst>
              <a:ext uri="{FF2B5EF4-FFF2-40B4-BE49-F238E27FC236}">
                <a16:creationId xmlns:a16="http://schemas.microsoft.com/office/drawing/2014/main" id="{F8E7DA3A-D261-304A-82C8-D4B4E9EF5827}"/>
              </a:ext>
            </a:extLst>
          </p:cNvPr>
          <p:cNvSpPr>
            <a:spLocks noGrp="1"/>
          </p:cNvSpPr>
          <p:nvPr>
            <p:ph type="sldNum" sz="quarter" idx="12"/>
          </p:nvPr>
        </p:nvSpPr>
        <p:spPr/>
        <p:txBody>
          <a:bodyPr/>
          <a:lstStyle/>
          <a:p>
            <a:r>
              <a:rPr lang="de-CH"/>
              <a:t>Seite </a:t>
            </a:r>
            <a:fld id="{298DDF54-96CA-4706-AFE9-54D71408EAE8}" type="slidenum">
              <a:rPr lang="de-CH" smtClean="0"/>
              <a:pPr/>
              <a:t>9</a:t>
            </a:fld>
            <a:endParaRPr lang="de-CH"/>
          </a:p>
        </p:txBody>
      </p:sp>
      <p:pic>
        <p:nvPicPr>
          <p:cNvPr id="5" name="Picture 12" descr="Sigisbert_von_Disentis">
            <a:extLst>
              <a:ext uri="{FF2B5EF4-FFF2-40B4-BE49-F238E27FC236}">
                <a16:creationId xmlns:a16="http://schemas.microsoft.com/office/drawing/2014/main" id="{2DD3A76D-9824-A64B-933D-CB7E15F40F8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00114" y="1407916"/>
            <a:ext cx="3599878" cy="340146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12114963"/>
      </p:ext>
    </p:extLst>
  </p:cSld>
  <p:clrMapOvr>
    <a:masterClrMapping/>
  </p:clrMapOvr>
</p:sld>
</file>

<file path=ppt/theme/theme1.xml><?xml version="1.0" encoding="utf-8"?>
<a:theme xmlns:a="http://schemas.openxmlformats.org/drawingml/2006/main" name="uzh_praesentation_d">
  <a:themeElements>
    <a:clrScheme name="UZH">
      <a:dk1>
        <a:srgbClr val="000000"/>
      </a:dk1>
      <a:lt1>
        <a:srgbClr val="FFFFFF"/>
      </a:lt1>
      <a:dk2>
        <a:srgbClr val="0028A5"/>
      </a:dk2>
      <a:lt2>
        <a:srgbClr val="808080"/>
      </a:lt2>
      <a:accent1>
        <a:srgbClr val="0028A5"/>
      </a:accent1>
      <a:accent2>
        <a:srgbClr val="667EC9"/>
      </a:accent2>
      <a:accent3>
        <a:srgbClr val="A3B5C5"/>
      </a:accent3>
      <a:accent4>
        <a:srgbClr val="C8CED4"/>
      </a:accent4>
      <a:accent5>
        <a:srgbClr val="DC6027"/>
      </a:accent5>
      <a:accent6>
        <a:srgbClr val="EAA07D"/>
      </a:accent6>
      <a:hlink>
        <a:srgbClr val="DC6027"/>
      </a:hlink>
      <a:folHlink>
        <a:srgbClr val="000000"/>
      </a:folHlink>
    </a:clrScheme>
    <a:fontScheme name="Standarddesign">
      <a:majorFont>
        <a:latin typeface="Arial"/>
        <a:ea typeface=""/>
        <a:cs typeface="Arial"/>
      </a:majorFont>
      <a:minorFont>
        <a:latin typeface="Arial"/>
        <a:ea typeface=""/>
        <a:cs typeface="Arial"/>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0" tIns="0" rIns="0" bIns="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de-CH" sz="1700" b="0" i="0" u="none" strike="noStrike" cap="none" normalizeH="0" baseline="0" smtClean="0">
            <a:ln>
              <a:noFill/>
            </a:ln>
            <a:solidFill>
              <a:schemeClr val="tx1"/>
            </a:solidFill>
            <a:effectLst/>
            <a:latin typeface="Arial" charset="0"/>
            <a:cs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0" tIns="0" rIns="0" bIns="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de-CH" sz="1700" b="0" i="0" u="none" strike="noStrike" cap="none" normalizeH="0" baseline="0" smtClean="0">
            <a:ln>
              <a:noFill/>
            </a:ln>
            <a:solidFill>
              <a:schemeClr val="tx1"/>
            </a:solidFill>
            <a:effectLst/>
            <a:latin typeface="Arial" charset="0"/>
            <a:cs typeface="Arial" charset="0"/>
          </a:defRPr>
        </a:defPPr>
      </a:lstStyle>
    </a:lnDef>
  </a:objectDefaults>
  <a:extraClrSchemeLst>
    <a:extraClrScheme>
      <a:clrScheme name="Uni ZH">
        <a:dk1>
          <a:srgbClr val="000000"/>
        </a:dk1>
        <a:lt1>
          <a:srgbClr val="FFFFFF"/>
        </a:lt1>
        <a:dk2>
          <a:srgbClr val="0028A5"/>
        </a:dk2>
        <a:lt2>
          <a:srgbClr val="808080"/>
        </a:lt2>
        <a:accent1>
          <a:srgbClr val="0028A5"/>
        </a:accent1>
        <a:accent2>
          <a:srgbClr val="A3ADB7"/>
        </a:accent2>
        <a:accent3>
          <a:srgbClr val="DC6027"/>
        </a:accent3>
        <a:accent4>
          <a:srgbClr val="000000"/>
        </a:accent4>
        <a:accent5>
          <a:srgbClr val="AAACCF"/>
        </a:accent5>
        <a:accent6>
          <a:srgbClr val="939CA6"/>
        </a:accent6>
        <a:hlink>
          <a:srgbClr val="DC6027"/>
        </a:hlink>
        <a:folHlink>
          <a:srgbClr val="00000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Larissa-Design">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uzh_praesentation_d</Template>
  <TotalTime>0</TotalTime>
  <Words>1522</Words>
  <Application>Microsoft Office PowerPoint</Application>
  <PresentationFormat>On-screen Show (16:9)</PresentationFormat>
  <Paragraphs>159</Paragraphs>
  <Slides>23</Slides>
  <Notes>4</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23</vt:i4>
      </vt:variant>
    </vt:vector>
  </HeadingPairs>
  <TitlesOfParts>
    <vt:vector size="28" baseType="lpstr">
      <vt:lpstr>Arial</vt:lpstr>
      <vt:lpstr>Georgia</vt:lpstr>
      <vt:lpstr>Symbol</vt:lpstr>
      <vt:lpstr>Times New Roman</vt:lpstr>
      <vt:lpstr>uzh_praesentation_d</vt:lpstr>
      <vt:lpstr>Was können wir aus der Geschichte lernen? Die Corporate Governance katholischer Klöster</vt:lpstr>
      <vt:lpstr>Gliederung</vt:lpstr>
      <vt:lpstr>Katholische Orden sind die ältesten multinationalen Organisationen</vt:lpstr>
      <vt:lpstr>… sind heute noch eine der internationalsten Organisationen</vt:lpstr>
      <vt:lpstr>Die Bürokratie entstand in Klöstern</vt:lpstr>
      <vt:lpstr>Diese begründet sich auf Organisationsregeln</vt:lpstr>
      <vt:lpstr>Beispiel einer Ordensregel – Die Regel des Benedikt</vt:lpstr>
      <vt:lpstr>Gliederung</vt:lpstr>
      <vt:lpstr>Kloster Disentis</vt:lpstr>
      <vt:lpstr>Kloster Ottobeuren</vt:lpstr>
      <vt:lpstr>Was bedroht Erfolg?  Prinzipal-Agenten-Probleme</vt:lpstr>
      <vt:lpstr>Klöster lernten in der Geschichte ihre Prinzipal-Agenten-Probleme zu lösen</vt:lpstr>
      <vt:lpstr>Gliederung</vt:lpstr>
      <vt:lpstr>Überwachung versus Vertrauen</vt:lpstr>
      <vt:lpstr>Beispiel der Regula Benedicti </vt:lpstr>
      <vt:lpstr>Das Kloster Engelberg</vt:lpstr>
      <vt:lpstr>Empirische Evidenz zum Kloster Engelberg</vt:lpstr>
      <vt:lpstr>Governance Mechanismen der Benediktiner</vt:lpstr>
      <vt:lpstr>Soziale  Einbettung</vt:lpstr>
      <vt:lpstr>Mitbestimmung und Kontrolle durch Insider</vt:lpstr>
      <vt:lpstr>Unterstützende, externe Kontrolle aller 4 Jahre</vt:lpstr>
      <vt:lpstr>Was zeichnet die robuste Governance von Klöstern aus?</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Hier steht der Titel der Präsentation</dc:title>
  <dc:creator>rost</dc:creator>
  <dc:description>Vorlage uzh_praesentation_d MSO2007 v1 7.5.2010</dc:description>
  <cp:lastModifiedBy>Nadia Mettler-Di Secli</cp:lastModifiedBy>
  <cp:revision>425</cp:revision>
  <dcterms:created xsi:type="dcterms:W3CDTF">2015-03-09T12:00:46Z</dcterms:created>
  <dcterms:modified xsi:type="dcterms:W3CDTF">2021-11-08T08:41:18Z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90c2fedb-0da6-4717-8531-d16a1b9930f4_Enabled">
    <vt:lpwstr>true</vt:lpwstr>
  </property>
  <property fmtid="{D5CDD505-2E9C-101B-9397-08002B2CF9AE}" pid="3" name="MSIP_Label_90c2fedb-0da6-4717-8531-d16a1b9930f4_SetDate">
    <vt:lpwstr>2021-11-08T08:41:18Z</vt:lpwstr>
  </property>
  <property fmtid="{D5CDD505-2E9C-101B-9397-08002B2CF9AE}" pid="4" name="MSIP_Label_90c2fedb-0da6-4717-8531-d16a1b9930f4_Method">
    <vt:lpwstr>Standard</vt:lpwstr>
  </property>
  <property fmtid="{D5CDD505-2E9C-101B-9397-08002B2CF9AE}" pid="5" name="MSIP_Label_90c2fedb-0da6-4717-8531-d16a1b9930f4_Name">
    <vt:lpwstr>90c2fedb-0da6-4717-8531-d16a1b9930f4</vt:lpwstr>
  </property>
  <property fmtid="{D5CDD505-2E9C-101B-9397-08002B2CF9AE}" pid="6" name="MSIP_Label_90c2fedb-0da6-4717-8531-d16a1b9930f4_SiteId">
    <vt:lpwstr>45597f60-6e37-4be7-acfb-4c9e23b261ea</vt:lpwstr>
  </property>
  <property fmtid="{D5CDD505-2E9C-101B-9397-08002B2CF9AE}" pid="7" name="MSIP_Label_90c2fedb-0da6-4717-8531-d16a1b9930f4_ActionId">
    <vt:lpwstr>bbfd1106-9ae6-46e2-90a8-86e7fedce4c3</vt:lpwstr>
  </property>
  <property fmtid="{D5CDD505-2E9C-101B-9397-08002B2CF9AE}" pid="8" name="MSIP_Label_90c2fedb-0da6-4717-8531-d16a1b9930f4_ContentBits">
    <vt:lpwstr>0</vt:lpwstr>
  </property>
  <property fmtid="{D5CDD505-2E9C-101B-9397-08002B2CF9AE}" pid="9" name="Sensitivity">
    <vt:lpwstr>Internal</vt:lpwstr>
  </property>
</Properties>
</file>